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73" r:id="rId3"/>
  </p:sldMasterIdLst>
  <p:notesMasterIdLst>
    <p:notesMasterId r:id="rId23"/>
  </p:notesMasterIdLst>
  <p:sldIdLst>
    <p:sldId id="338" r:id="rId4"/>
    <p:sldId id="340" r:id="rId5"/>
    <p:sldId id="342" r:id="rId6"/>
    <p:sldId id="334" r:id="rId7"/>
    <p:sldId id="336" r:id="rId8"/>
    <p:sldId id="337" r:id="rId9"/>
    <p:sldId id="317" r:id="rId10"/>
    <p:sldId id="343" r:id="rId11"/>
    <p:sldId id="347" r:id="rId12"/>
    <p:sldId id="348" r:id="rId13"/>
    <p:sldId id="349" r:id="rId14"/>
    <p:sldId id="350" r:id="rId15"/>
    <p:sldId id="351" r:id="rId16"/>
    <p:sldId id="356" r:id="rId17"/>
    <p:sldId id="352" r:id="rId18"/>
    <p:sldId id="357" r:id="rId19"/>
    <p:sldId id="360" r:id="rId20"/>
    <p:sldId id="318" r:id="rId21"/>
    <p:sldId id="359" r:id="rId22"/>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95A5FC-4D35-4C3F-8CC8-A35667FB82AE}">
          <p14:sldIdLst>
            <p14:sldId id="338"/>
            <p14:sldId id="340"/>
            <p14:sldId id="342"/>
            <p14:sldId id="334"/>
            <p14:sldId id="336"/>
            <p14:sldId id="337"/>
            <p14:sldId id="317"/>
            <p14:sldId id="343"/>
            <p14:sldId id="347"/>
            <p14:sldId id="348"/>
            <p14:sldId id="349"/>
            <p14:sldId id="350"/>
            <p14:sldId id="351"/>
            <p14:sldId id="356"/>
            <p14:sldId id="352"/>
            <p14:sldId id="357"/>
            <p14:sldId id="360"/>
            <p14:sldId id="318"/>
            <p14:sldId id="359"/>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ARIE, James" initials="kiariej"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DC5"/>
    <a:srgbClr val="3366C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886" autoAdjust="0"/>
  </p:normalViewPr>
  <p:slideViewPr>
    <p:cSldViewPr>
      <p:cViewPr varScale="1">
        <p:scale>
          <a:sx n="46" d="100"/>
          <a:sy n="46" d="100"/>
        </p:scale>
        <p:origin x="-207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420"/>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97F76D5D-1347-44BE-9468-18706034E012}" type="datetimeFigureOut">
              <a:rPr lang="en-GB" smtClean="0"/>
              <a:t>26/07/2018</a:t>
            </a:fld>
            <a:endParaRPr lang="en-GB" dirty="0"/>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098F2579-E084-4BE5-B155-114E7DEDDB7D}" type="slidenum">
              <a:rPr lang="en-GB" smtClean="0"/>
              <a:t>‹#›</a:t>
            </a:fld>
            <a:endParaRPr lang="en-GB" dirty="0"/>
          </a:p>
        </p:txBody>
      </p:sp>
    </p:spTree>
    <p:extLst>
      <p:ext uri="{BB962C8B-B14F-4D97-AF65-F5344CB8AC3E}">
        <p14:creationId xmlns:p14="http://schemas.microsoft.com/office/powerpoint/2010/main" val="97675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Introduce WHO Guidelines</a:t>
            </a:r>
          </a:p>
          <a:p>
            <a:pPr lvl="0"/>
            <a:r>
              <a:rPr lang="en-GB" dirty="0" smtClean="0"/>
              <a:t>Describe</a:t>
            </a:r>
            <a:r>
              <a:rPr lang="en-GB" baseline="0" dirty="0" smtClean="0"/>
              <a:t> the Process</a:t>
            </a:r>
          </a:p>
          <a:p>
            <a:pPr lvl="0"/>
            <a:r>
              <a:rPr lang="en-GB" baseline="0" dirty="0" smtClean="0"/>
              <a:t>Discuss how the evidence is handled</a:t>
            </a:r>
          </a:p>
          <a:p>
            <a:pPr lvl="0"/>
            <a:r>
              <a:rPr lang="en-GB" baseline="0" dirty="0" smtClean="0"/>
              <a:t>Discuss how recommendations made</a:t>
            </a:r>
          </a:p>
          <a:p>
            <a:pPr lvl="0"/>
            <a:r>
              <a:rPr lang="en-GB" baseline="0" dirty="0" smtClean="0"/>
              <a:t>Outline specific Guidelines for family planning</a:t>
            </a:r>
          </a:p>
          <a:p>
            <a:pPr lvl="0"/>
            <a:endParaRPr lang="en-GB" baseline="0" dirty="0" smtClean="0"/>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098F2579-E084-4BE5-B155-114E7DEDDB7D}" type="slidenum">
              <a:rPr lang="en-GB" smtClean="0"/>
              <a:t>2</a:t>
            </a:fld>
            <a:endParaRPr lang="en-GB" dirty="0"/>
          </a:p>
        </p:txBody>
      </p:sp>
    </p:spTree>
    <p:extLst>
      <p:ext uri="{BB962C8B-B14F-4D97-AF65-F5344CB8AC3E}">
        <p14:creationId xmlns:p14="http://schemas.microsoft.com/office/powerpoint/2010/main" val="376458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8F2579-E084-4BE5-B155-114E7DEDDB7D}"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528918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8F2579-E084-4BE5-B155-114E7DEDDB7D}" type="slidenum">
              <a:rPr lang="en-GB" smtClean="0"/>
              <a:t>6</a:t>
            </a:fld>
            <a:endParaRPr lang="en-GB"/>
          </a:p>
        </p:txBody>
      </p:sp>
    </p:spTree>
    <p:extLst>
      <p:ext uri="{BB962C8B-B14F-4D97-AF65-F5344CB8AC3E}">
        <p14:creationId xmlns:p14="http://schemas.microsoft.com/office/powerpoint/2010/main" val="147546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B6DB7C7-7184-46BD-94A5-984E32F00CE8}" type="slidenum">
              <a:rPr lang="en-US">
                <a:latin typeface="Calibri" pitchFamily="34" charset="0"/>
              </a:rPr>
              <a:pPr eaLnBrk="1" hangingPunct="1"/>
              <a:t>10</a:t>
            </a:fld>
            <a:endParaRPr 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p:spPr>
        <p:txBody>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sz="1200" b="0">
                <a:solidFill>
                  <a:schemeClr val="tx1"/>
                </a:solidFill>
              </a:rPr>
              <a:t>World Health Organization</a:t>
            </a:r>
          </a:p>
        </p:txBody>
      </p:sp>
      <p:sp>
        <p:nvSpPr>
          <p:cNvPr id="36867" name="Rectangle 3"/>
          <p:cNvSpPr>
            <a:spLocks noGrp="1" noChangeArrowheads="1"/>
          </p:cNvSpPr>
          <p:nvPr>
            <p:ph type="dt" sz="quarter" idx="1"/>
          </p:nvPr>
        </p:nvSpPr>
        <p:spPr>
          <a:noFill/>
        </p:spPr>
        <p:txBody>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fld id="{549D86D5-7148-4BE6-805A-0A6A0531D8F3}" type="datetime3">
              <a:rPr lang="en-US" sz="1200" b="0">
                <a:solidFill>
                  <a:schemeClr val="tx1"/>
                </a:solidFill>
              </a:rPr>
              <a:pPr eaLnBrk="1" hangingPunct="1"/>
              <a:t>26 July 2018</a:t>
            </a:fld>
            <a:endParaRPr lang="en-US" sz="1200" b="0">
              <a:solidFill>
                <a:schemeClr val="tx1"/>
              </a:solidFill>
            </a:endParaRPr>
          </a:p>
        </p:txBody>
      </p:sp>
      <p:sp>
        <p:nvSpPr>
          <p:cNvPr id="36868" name="Rectangle 7"/>
          <p:cNvSpPr>
            <a:spLocks noGrp="1" noChangeArrowheads="1"/>
          </p:cNvSpPr>
          <p:nvPr>
            <p:ph type="sldNum" sz="quarter" idx="5"/>
          </p:nvPr>
        </p:nvSpPr>
        <p:spPr>
          <a:noFill/>
        </p:spPr>
        <p:txBody>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fld id="{026DCDB8-42E2-4E28-90BA-0DF8BCDEA98A}" type="slidenum">
              <a:rPr lang="en-US" sz="1200" b="0">
                <a:solidFill>
                  <a:schemeClr val="tx1"/>
                </a:solidFill>
              </a:rPr>
              <a:pPr eaLnBrk="1" hangingPunct="1"/>
              <a:t>13</a:t>
            </a:fld>
            <a:endParaRPr lang="en-US" sz="1200" b="0">
              <a:solidFill>
                <a:schemeClr val="tx1"/>
              </a:solidFill>
            </a:endParaRPr>
          </a:p>
        </p:txBody>
      </p:sp>
      <p:sp>
        <p:nvSpPr>
          <p:cNvPr id="36869" name="Rectangle 7"/>
          <p:cNvSpPr txBox="1">
            <a:spLocks noGrp="1" noChangeArrowheads="1"/>
          </p:cNvSpPr>
          <p:nvPr/>
        </p:nvSpPr>
        <p:spPr bwMode="auto">
          <a:xfrm>
            <a:off x="3856205" y="9441794"/>
            <a:ext cx="2950960" cy="49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algn="r" rtl="0" eaLnBrk="1" hangingPunct="1"/>
            <a:fld id="{B374D3CE-D2E2-4247-9EEF-8C7D55A04AF1}" type="slidenum">
              <a:rPr lang="en-US" sz="1200" b="0">
                <a:solidFill>
                  <a:schemeClr val="tx1"/>
                </a:solidFill>
              </a:rPr>
              <a:pPr algn="r" rtl="0" eaLnBrk="1" hangingPunct="1"/>
              <a:t>13</a:t>
            </a:fld>
            <a:endParaRPr lang="en-US" sz="1200" b="0">
              <a:solidFill>
                <a:schemeClr val="tx1"/>
              </a:solidFill>
            </a:endParaRPr>
          </a:p>
        </p:txBody>
      </p:sp>
      <p:sp>
        <p:nvSpPr>
          <p:cNvPr id="36870" name="Rectangle 7"/>
          <p:cNvSpPr txBox="1">
            <a:spLocks noGrp="1" noChangeArrowheads="1"/>
          </p:cNvSpPr>
          <p:nvPr/>
        </p:nvSpPr>
        <p:spPr bwMode="auto">
          <a:xfrm>
            <a:off x="3856205" y="9441794"/>
            <a:ext cx="2950960" cy="49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5" tIns="46447" rIns="92895" bIns="46447" anchor="b"/>
          <a:lstStyle>
            <a:lvl1pPr defTabSz="928688" eaLnBrk="0" hangingPunct="0">
              <a:defRPr sz="3900" b="1">
                <a:solidFill>
                  <a:srgbClr val="000066"/>
                </a:solidFill>
                <a:latin typeface="Arial" charset="0"/>
                <a:cs typeface="Arial" charset="0"/>
              </a:defRPr>
            </a:lvl1pPr>
            <a:lvl2pPr marL="742950" indent="-285750" defTabSz="928688" eaLnBrk="0" hangingPunct="0">
              <a:defRPr sz="3900" b="1">
                <a:solidFill>
                  <a:srgbClr val="000066"/>
                </a:solidFill>
                <a:latin typeface="Arial" charset="0"/>
                <a:cs typeface="Arial" charset="0"/>
              </a:defRPr>
            </a:lvl2pPr>
            <a:lvl3pPr marL="1143000" indent="-228600" defTabSz="928688" eaLnBrk="0" hangingPunct="0">
              <a:defRPr sz="3900" b="1">
                <a:solidFill>
                  <a:srgbClr val="000066"/>
                </a:solidFill>
                <a:latin typeface="Arial" charset="0"/>
                <a:cs typeface="Arial" charset="0"/>
              </a:defRPr>
            </a:lvl3pPr>
            <a:lvl4pPr marL="1600200" indent="-228600" defTabSz="928688" eaLnBrk="0" hangingPunct="0">
              <a:defRPr sz="3900" b="1">
                <a:solidFill>
                  <a:srgbClr val="000066"/>
                </a:solidFill>
                <a:latin typeface="Arial" charset="0"/>
                <a:cs typeface="Arial" charset="0"/>
              </a:defRPr>
            </a:lvl4pPr>
            <a:lvl5pPr marL="2057400" indent="-228600" defTabSz="928688" eaLnBrk="0" hangingPunct="0">
              <a:defRPr sz="3900" b="1">
                <a:solidFill>
                  <a:srgbClr val="000066"/>
                </a:solidFill>
                <a:latin typeface="Arial" charset="0"/>
                <a:cs typeface="Arial" charset="0"/>
              </a:defRPr>
            </a:lvl5pPr>
            <a:lvl6pPr marL="2514600" indent="-228600" defTabSz="928688" rtl="1" eaLnBrk="0" fontAlgn="base" hangingPunct="0">
              <a:spcBef>
                <a:spcPct val="0"/>
              </a:spcBef>
              <a:spcAft>
                <a:spcPct val="0"/>
              </a:spcAft>
              <a:defRPr sz="3900" b="1">
                <a:solidFill>
                  <a:srgbClr val="000066"/>
                </a:solidFill>
                <a:latin typeface="Arial" charset="0"/>
                <a:cs typeface="Arial" charset="0"/>
              </a:defRPr>
            </a:lvl6pPr>
            <a:lvl7pPr marL="2971800" indent="-228600" defTabSz="928688" rtl="1" eaLnBrk="0" fontAlgn="base" hangingPunct="0">
              <a:spcBef>
                <a:spcPct val="0"/>
              </a:spcBef>
              <a:spcAft>
                <a:spcPct val="0"/>
              </a:spcAft>
              <a:defRPr sz="3900" b="1">
                <a:solidFill>
                  <a:srgbClr val="000066"/>
                </a:solidFill>
                <a:latin typeface="Arial" charset="0"/>
                <a:cs typeface="Arial" charset="0"/>
              </a:defRPr>
            </a:lvl7pPr>
            <a:lvl8pPr marL="3429000" indent="-228600" defTabSz="928688" rtl="1" eaLnBrk="0" fontAlgn="base" hangingPunct="0">
              <a:spcBef>
                <a:spcPct val="0"/>
              </a:spcBef>
              <a:spcAft>
                <a:spcPct val="0"/>
              </a:spcAft>
              <a:defRPr sz="3900" b="1">
                <a:solidFill>
                  <a:srgbClr val="000066"/>
                </a:solidFill>
                <a:latin typeface="Arial" charset="0"/>
                <a:cs typeface="Arial" charset="0"/>
              </a:defRPr>
            </a:lvl8pPr>
            <a:lvl9pPr marL="3886200" indent="-228600" defTabSz="928688" rtl="1" eaLnBrk="0" fontAlgn="base" hangingPunct="0">
              <a:spcBef>
                <a:spcPct val="0"/>
              </a:spcBef>
              <a:spcAft>
                <a:spcPct val="0"/>
              </a:spcAft>
              <a:defRPr sz="3900" b="1">
                <a:solidFill>
                  <a:srgbClr val="000066"/>
                </a:solidFill>
                <a:latin typeface="Arial" charset="0"/>
                <a:cs typeface="Arial" charset="0"/>
              </a:defRPr>
            </a:lvl9pPr>
          </a:lstStyle>
          <a:p>
            <a:pPr algn="r" rtl="0" eaLnBrk="1" hangingPunct="1"/>
            <a:fld id="{A3433CDF-D7E4-4D63-B58B-1A6D4B1CE9A3}" type="slidenum">
              <a:rPr lang="en-US" sz="1200" b="0">
                <a:solidFill>
                  <a:schemeClr val="tx1"/>
                </a:solidFill>
              </a:rPr>
              <a:pPr algn="r" rtl="0" eaLnBrk="1" hangingPunct="1"/>
              <a:t>13</a:t>
            </a:fld>
            <a:endParaRPr lang="en-US" sz="1200" b="0">
              <a:solidFill>
                <a:schemeClr val="tx1"/>
              </a:solidFill>
            </a:endParaRPr>
          </a:p>
        </p:txBody>
      </p:sp>
      <p:sp>
        <p:nvSpPr>
          <p:cNvPr id="36871" name="Rectangle 7"/>
          <p:cNvSpPr txBox="1">
            <a:spLocks noGrp="1" noChangeArrowheads="1"/>
          </p:cNvSpPr>
          <p:nvPr/>
        </p:nvSpPr>
        <p:spPr bwMode="auto">
          <a:xfrm>
            <a:off x="3856205" y="9441794"/>
            <a:ext cx="2950960" cy="49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5" tIns="46447" rIns="92895" bIns="46447" anchor="b"/>
          <a:lstStyle>
            <a:lvl1pPr defTabSz="928688" eaLnBrk="0" hangingPunct="0">
              <a:defRPr sz="3900" b="1">
                <a:solidFill>
                  <a:srgbClr val="000066"/>
                </a:solidFill>
                <a:latin typeface="Arial" charset="0"/>
                <a:cs typeface="Arial" charset="0"/>
              </a:defRPr>
            </a:lvl1pPr>
            <a:lvl2pPr marL="742950" indent="-285750" defTabSz="928688" eaLnBrk="0" hangingPunct="0">
              <a:defRPr sz="3900" b="1">
                <a:solidFill>
                  <a:srgbClr val="000066"/>
                </a:solidFill>
                <a:latin typeface="Arial" charset="0"/>
                <a:cs typeface="Arial" charset="0"/>
              </a:defRPr>
            </a:lvl2pPr>
            <a:lvl3pPr marL="1143000" indent="-228600" defTabSz="928688" eaLnBrk="0" hangingPunct="0">
              <a:defRPr sz="3900" b="1">
                <a:solidFill>
                  <a:srgbClr val="000066"/>
                </a:solidFill>
                <a:latin typeface="Arial" charset="0"/>
                <a:cs typeface="Arial" charset="0"/>
              </a:defRPr>
            </a:lvl3pPr>
            <a:lvl4pPr marL="1600200" indent="-228600" defTabSz="928688" eaLnBrk="0" hangingPunct="0">
              <a:defRPr sz="3900" b="1">
                <a:solidFill>
                  <a:srgbClr val="000066"/>
                </a:solidFill>
                <a:latin typeface="Arial" charset="0"/>
                <a:cs typeface="Arial" charset="0"/>
              </a:defRPr>
            </a:lvl4pPr>
            <a:lvl5pPr marL="2057400" indent="-228600" defTabSz="928688" eaLnBrk="0" hangingPunct="0">
              <a:defRPr sz="3900" b="1">
                <a:solidFill>
                  <a:srgbClr val="000066"/>
                </a:solidFill>
                <a:latin typeface="Arial" charset="0"/>
                <a:cs typeface="Arial" charset="0"/>
              </a:defRPr>
            </a:lvl5pPr>
            <a:lvl6pPr marL="2514600" indent="-228600" defTabSz="928688" rtl="1" eaLnBrk="0" fontAlgn="base" hangingPunct="0">
              <a:spcBef>
                <a:spcPct val="0"/>
              </a:spcBef>
              <a:spcAft>
                <a:spcPct val="0"/>
              </a:spcAft>
              <a:defRPr sz="3900" b="1">
                <a:solidFill>
                  <a:srgbClr val="000066"/>
                </a:solidFill>
                <a:latin typeface="Arial" charset="0"/>
                <a:cs typeface="Arial" charset="0"/>
              </a:defRPr>
            </a:lvl6pPr>
            <a:lvl7pPr marL="2971800" indent="-228600" defTabSz="928688" rtl="1" eaLnBrk="0" fontAlgn="base" hangingPunct="0">
              <a:spcBef>
                <a:spcPct val="0"/>
              </a:spcBef>
              <a:spcAft>
                <a:spcPct val="0"/>
              </a:spcAft>
              <a:defRPr sz="3900" b="1">
                <a:solidFill>
                  <a:srgbClr val="000066"/>
                </a:solidFill>
                <a:latin typeface="Arial" charset="0"/>
                <a:cs typeface="Arial" charset="0"/>
              </a:defRPr>
            </a:lvl7pPr>
            <a:lvl8pPr marL="3429000" indent="-228600" defTabSz="928688" rtl="1" eaLnBrk="0" fontAlgn="base" hangingPunct="0">
              <a:spcBef>
                <a:spcPct val="0"/>
              </a:spcBef>
              <a:spcAft>
                <a:spcPct val="0"/>
              </a:spcAft>
              <a:defRPr sz="3900" b="1">
                <a:solidFill>
                  <a:srgbClr val="000066"/>
                </a:solidFill>
                <a:latin typeface="Arial" charset="0"/>
                <a:cs typeface="Arial" charset="0"/>
              </a:defRPr>
            </a:lvl8pPr>
            <a:lvl9pPr marL="3886200" indent="-228600" defTabSz="928688" rtl="1" eaLnBrk="0" fontAlgn="base" hangingPunct="0">
              <a:spcBef>
                <a:spcPct val="0"/>
              </a:spcBef>
              <a:spcAft>
                <a:spcPct val="0"/>
              </a:spcAft>
              <a:defRPr sz="3900" b="1">
                <a:solidFill>
                  <a:srgbClr val="000066"/>
                </a:solidFill>
                <a:latin typeface="Arial" charset="0"/>
                <a:cs typeface="Arial" charset="0"/>
              </a:defRPr>
            </a:lvl9pPr>
          </a:lstStyle>
          <a:p>
            <a:pPr algn="r" rtl="0" eaLnBrk="1" hangingPunct="1"/>
            <a:fld id="{5EF21042-2B46-4CC1-8191-F4A995AF753E}" type="slidenum">
              <a:rPr lang="en-US" sz="1200" b="0">
                <a:solidFill>
                  <a:schemeClr val="tx1"/>
                </a:solidFill>
                <a:latin typeface="Calibri" pitchFamily="34" charset="0"/>
              </a:rPr>
              <a:pPr algn="r" rtl="0" eaLnBrk="1" hangingPunct="1"/>
              <a:t>13</a:t>
            </a:fld>
            <a:endParaRPr lang="en-US" sz="1200" b="0">
              <a:solidFill>
                <a:schemeClr val="tx1"/>
              </a:solidFill>
              <a:latin typeface="Calibri" pitchFamily="34" charset="0"/>
            </a:endParaRPr>
          </a:p>
        </p:txBody>
      </p:sp>
      <p:sp>
        <p:nvSpPr>
          <p:cNvPr id="36872" name="Rectangle 2"/>
          <p:cNvSpPr>
            <a:spLocks noGrp="1" noRot="1" noChangeAspect="1" noChangeArrowheads="1" noTextEdit="1"/>
          </p:cNvSpPr>
          <p:nvPr>
            <p:ph type="sldImg"/>
          </p:nvPr>
        </p:nvSpPr>
        <p:spPr>
          <a:xfrm>
            <a:off x="920750" y="746125"/>
            <a:ext cx="4968875" cy="3727450"/>
          </a:xfrm>
          <a:ln/>
        </p:spPr>
      </p:sp>
      <p:sp>
        <p:nvSpPr>
          <p:cNvPr id="36873" name="Rectangle 3"/>
          <p:cNvSpPr>
            <a:spLocks noGrp="1" noChangeArrowheads="1"/>
          </p:cNvSpPr>
          <p:nvPr>
            <p:ph type="body" idx="1"/>
          </p:nvPr>
        </p:nvSpPr>
        <p:spPr>
          <a:noFill/>
        </p:spPr>
        <p:txBody>
          <a:bodyPr lIns="92895" tIns="46447" rIns="92895" bIns="46447"/>
          <a:lstStyle/>
          <a:p>
            <a:pPr eaLnBrk="1" hangingPunct="1">
              <a:spcBef>
                <a:spcPct val="0"/>
              </a:spcBef>
            </a:pPr>
            <a:r>
              <a:rPr lang="en-AU" smtClean="0"/>
              <a:t>Determinants: study design</a:t>
            </a:r>
          </a:p>
          <a:p>
            <a:pPr eaLnBrk="1" hangingPunct="1">
              <a:spcBef>
                <a:spcPct val="0"/>
              </a:spcBef>
            </a:pPr>
            <a:r>
              <a:rPr lang="en-US" smtClean="0"/>
              <a:t>RCTs start high</a:t>
            </a:r>
          </a:p>
          <a:p>
            <a:pPr eaLnBrk="1" hangingPunct="1">
              <a:lnSpc>
                <a:spcPct val="10000"/>
              </a:lnSpc>
              <a:spcBef>
                <a:spcPct val="0"/>
              </a:spcBef>
            </a:pPr>
            <a:r>
              <a:rPr lang="en-US" smtClean="0"/>
              <a:t>observational studies start low </a:t>
            </a:r>
          </a:p>
          <a:p>
            <a:pPr eaLnBrk="1" hangingPunct="1">
              <a:spcBef>
                <a:spcPct val="0"/>
              </a:spcBef>
            </a:pPr>
            <a:endParaRPr lang="en-AU" smtClean="0"/>
          </a:p>
          <a:p>
            <a:pPr eaLnBrk="1" hangingPunct="1">
              <a:spcBef>
                <a:spcPct val="0"/>
              </a:spcBef>
            </a:pPr>
            <a:r>
              <a:rPr lang="en-AU" smtClean="0"/>
              <a:t>5 factors lower </a:t>
            </a:r>
          </a:p>
          <a:p>
            <a:pPr eaLnBrk="1" hangingPunct="1">
              <a:spcBef>
                <a:spcPct val="0"/>
              </a:spcBef>
            </a:pPr>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solidFill>
                  <a:prstClr val="black"/>
                </a:solidFill>
              </a:rPr>
              <a:t>Promoting Family Planning</a:t>
            </a:r>
          </a:p>
        </p:txBody>
      </p:sp>
      <p:sp>
        <p:nvSpPr>
          <p:cNvPr id="6" name="Rectangle 7"/>
          <p:cNvSpPr>
            <a:spLocks noGrp="1" noChangeArrowheads="1"/>
          </p:cNvSpPr>
          <p:nvPr>
            <p:ph type="sldNum" sz="quarter" idx="5"/>
          </p:nvPr>
        </p:nvSpPr>
        <p:spPr>
          <a:ln/>
        </p:spPr>
        <p:txBody>
          <a:bodyPr/>
          <a:lstStyle/>
          <a:p>
            <a:fld id="{A189438E-BACD-4D5A-9CBD-5AEFE02C8BBA}" type="slidenum">
              <a:rPr lang="en-GB" altLang="en-US">
                <a:solidFill>
                  <a:prstClr val="black"/>
                </a:solidFill>
              </a:rPr>
              <a:pPr/>
              <a:t>17</a:t>
            </a:fld>
            <a:endParaRPr lang="en-GB" altLang="en-US">
              <a:solidFill>
                <a:prstClr val="black"/>
              </a:solidFill>
            </a:endParaRPr>
          </a:p>
        </p:txBody>
      </p:sp>
      <p:sp>
        <p:nvSpPr>
          <p:cNvPr id="1411074" name="Rectangle 2"/>
          <p:cNvSpPr>
            <a:spLocks noGrp="1" noRot="1" noChangeAspect="1" noChangeArrowheads="1" noTextEdit="1"/>
          </p:cNvSpPr>
          <p:nvPr>
            <p:ph type="sldImg"/>
          </p:nvPr>
        </p:nvSpPr>
        <p:spPr>
          <a:ln/>
        </p:spPr>
      </p:sp>
      <p:sp>
        <p:nvSpPr>
          <p:cNvPr id="1411075" name="Rectangle 3"/>
          <p:cNvSpPr>
            <a:spLocks noGrp="1" noChangeArrowheads="1"/>
          </p:cNvSpPr>
          <p:nvPr>
            <p:ph type="body" idx="1"/>
          </p:nvPr>
        </p:nvSpPr>
        <p:spPr/>
        <p:txBody>
          <a:bodyPr/>
          <a:lstStyle/>
          <a:p>
            <a:r>
              <a:rPr lang="tr-TR" altLang="en-US" dirty="0"/>
              <a:t>WHO</a:t>
            </a:r>
            <a:r>
              <a:rPr lang="en-GB" altLang="en-US" dirty="0"/>
              <a:t>’s evidence-based guidance</a:t>
            </a:r>
            <a:r>
              <a:rPr lang="tr-TR" altLang="en-US" dirty="0"/>
              <a:t> has four </a:t>
            </a:r>
            <a:r>
              <a:rPr lang="en-GB" altLang="en-US" dirty="0"/>
              <a:t>key “</a:t>
            </a:r>
            <a:r>
              <a:rPr lang="tr-TR" altLang="en-US" dirty="0"/>
              <a:t>corners</a:t>
            </a:r>
            <a:r>
              <a:rPr lang="en-GB" altLang="en-US" dirty="0"/>
              <a:t>tones”</a:t>
            </a:r>
            <a:r>
              <a:rPr lang="tr-TR" altLang="en-US" dirty="0"/>
              <a:t>: </a:t>
            </a:r>
          </a:p>
          <a:p>
            <a:r>
              <a:rPr lang="tr-TR" altLang="en-US" i="1" dirty="0"/>
              <a:t>Name </a:t>
            </a:r>
            <a:r>
              <a:rPr lang="tr-TR" altLang="en-US" i="1" dirty="0" smtClean="0"/>
              <a:t>tall </a:t>
            </a:r>
            <a:r>
              <a:rPr lang="tr-TR" altLang="en-US" i="1" dirty="0"/>
              <a:t>four here.</a:t>
            </a:r>
          </a:p>
          <a:p>
            <a:r>
              <a:rPr lang="tr-TR" altLang="en-US" i="1" dirty="0"/>
              <a:t>Draw attention to </a:t>
            </a:r>
            <a:r>
              <a:rPr lang="en-GB" altLang="en-US" i="1" dirty="0"/>
              <a:t>the following</a:t>
            </a:r>
            <a:r>
              <a:rPr lang="tr-TR" altLang="en-US" dirty="0"/>
              <a:t>: MEC and SPR are </a:t>
            </a:r>
            <a:r>
              <a:rPr lang="en-GB" altLang="en-US" dirty="0"/>
              <a:t>designed</a:t>
            </a:r>
            <a:r>
              <a:rPr lang="tr-TR" altLang="en-US" dirty="0"/>
              <a:t> to be used mainly by programme managers and policy makers, national/local experts. Their basic use in the country will be to help/guide develop national guidelines for FP. </a:t>
            </a:r>
            <a:r>
              <a:rPr lang="en-GB" altLang="en-US" dirty="0"/>
              <a:t>They are not designed to be used by health-care providers directly.</a:t>
            </a:r>
          </a:p>
          <a:p>
            <a:r>
              <a:rPr lang="en-GB" altLang="en-US" dirty="0"/>
              <a:t>The </a:t>
            </a:r>
            <a:r>
              <a:rPr lang="tr-TR" altLang="en-US" dirty="0"/>
              <a:t>DMT and </a:t>
            </a:r>
            <a:r>
              <a:rPr lang="en-GB" altLang="en-US" dirty="0"/>
              <a:t>the </a:t>
            </a:r>
            <a:r>
              <a:rPr lang="tr-TR" altLang="en-US" dirty="0"/>
              <a:t>Handbook</a:t>
            </a:r>
            <a:r>
              <a:rPr lang="en-GB" altLang="en-US" dirty="0"/>
              <a:t>, on the other hand,</a:t>
            </a:r>
            <a:r>
              <a:rPr lang="tr-TR" altLang="en-US" dirty="0"/>
              <a:t> </a:t>
            </a:r>
            <a:r>
              <a:rPr lang="en-GB" altLang="en-US" dirty="0"/>
              <a:t>are </a:t>
            </a:r>
            <a:r>
              <a:rPr lang="tr-TR" altLang="en-US" dirty="0"/>
              <a:t>target</a:t>
            </a:r>
            <a:r>
              <a:rPr lang="en-GB" altLang="en-US" dirty="0" err="1"/>
              <a:t>ed</a:t>
            </a:r>
            <a:r>
              <a:rPr lang="tr-TR" altLang="en-US" dirty="0"/>
              <a:t> directly </a:t>
            </a:r>
            <a:r>
              <a:rPr lang="en-GB" altLang="en-US" dirty="0"/>
              <a:t>towards health-care </a:t>
            </a:r>
            <a:r>
              <a:rPr lang="tr-TR" altLang="en-US" dirty="0"/>
              <a:t>providers</a:t>
            </a:r>
            <a:r>
              <a:rPr lang="en-GB" altLang="en-US" dirty="0"/>
              <a:t> (i.e. user friendly, easy to read, illustrations etc.)</a:t>
            </a: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70462" cy="3727450"/>
          </a:xfrm>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18</a:t>
            </a:fld>
            <a:endParaRPr lang="en-GB" dirty="0"/>
          </a:p>
        </p:txBody>
      </p:sp>
    </p:spTree>
    <p:extLst>
      <p:ext uri="{BB962C8B-B14F-4D97-AF65-F5344CB8AC3E}">
        <p14:creationId xmlns:p14="http://schemas.microsoft.com/office/powerpoint/2010/main" val="3456567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
        <p:nvSpPr>
          <p:cNvPr id="11" name="Rectangle 10"/>
          <p:cNvSpPr/>
          <p:nvPr userDrawn="1"/>
        </p:nvSpPr>
        <p:spPr bwMode="auto">
          <a:xfrm>
            <a:off x="1062896" y="3732398"/>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smtClean="0">
              <a:ln>
                <a:noFill/>
              </a:ln>
              <a:solidFill>
                <a:schemeClr val="tx1"/>
              </a:solidFill>
              <a:effectLst/>
              <a:latin typeface="Trebuchet MS" pitchFamily="34" charset="0"/>
              <a:cs typeface="Arial" charset="0"/>
            </a:endParaRPr>
          </a:p>
        </p:txBody>
      </p:sp>
      <p:sp>
        <p:nvSpPr>
          <p:cNvPr id="12" name="Rectangle 11"/>
          <p:cNvSpPr/>
          <p:nvPr userDrawn="1"/>
        </p:nvSpPr>
        <p:spPr bwMode="auto">
          <a:xfrm flipV="1">
            <a:off x="1062896" y="1556790"/>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smtClean="0">
              <a:ln>
                <a:noFill/>
              </a:ln>
              <a:solidFill>
                <a:schemeClr val="tx1"/>
              </a:solidFill>
              <a:effectLst/>
              <a:latin typeface="Trebuchet MS" pitchFamily="34" charset="0"/>
              <a:cs typeface="Arial" charset="0"/>
            </a:endParaRPr>
          </a:p>
        </p:txBody>
      </p:sp>
      <p:sp>
        <p:nvSpPr>
          <p:cNvPr id="2" name="Title 1"/>
          <p:cNvSpPr>
            <a:spLocks noGrp="1"/>
          </p:cNvSpPr>
          <p:nvPr>
            <p:ph type="ctrTitle" hasCustomPrompt="1"/>
          </p:nvPr>
        </p:nvSpPr>
        <p:spPr>
          <a:xfrm>
            <a:off x="1446541" y="1776871"/>
            <a:ext cx="5933771" cy="1735444"/>
          </a:xfrm>
        </p:spPr>
        <p:txBody>
          <a:bodyPr>
            <a:normAutofit/>
          </a:bodyPr>
          <a:lstStyle>
            <a:lvl1pPr>
              <a:defRPr sz="3600">
                <a:solidFill>
                  <a:schemeClr val="tx1"/>
                </a:solidFill>
              </a:defRPr>
            </a:lvl1pPr>
          </a:lstStyle>
          <a:p>
            <a:r>
              <a:rPr lang="en-US" dirty="0" smtClean="0"/>
              <a:t>Presentation title</a:t>
            </a:r>
            <a:endParaRPr lang="en-GB" dirty="0"/>
          </a:p>
        </p:txBody>
      </p:sp>
      <p:sp>
        <p:nvSpPr>
          <p:cNvPr id="3" name="Subtitle 2"/>
          <p:cNvSpPr>
            <a:spLocks noGrp="1"/>
          </p:cNvSpPr>
          <p:nvPr>
            <p:ph type="subTitle" idx="1" hasCustomPrompt="1"/>
          </p:nvPr>
        </p:nvSpPr>
        <p:spPr>
          <a:xfrm>
            <a:off x="1446541" y="3838656"/>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a:t>
            </a:r>
            <a:endParaRPr lang="en-GB" dirty="0"/>
          </a:p>
        </p:txBody>
      </p:sp>
      <p:sp>
        <p:nvSpPr>
          <p:cNvPr id="23" name="Text Placeholder 22"/>
          <p:cNvSpPr>
            <a:spLocks noGrp="1"/>
          </p:cNvSpPr>
          <p:nvPr>
            <p:ph type="body" sz="quarter" idx="10" hasCustomPrompt="1"/>
          </p:nvPr>
        </p:nvSpPr>
        <p:spPr>
          <a:xfrm>
            <a:off x="1446540" y="4198770"/>
            <a:ext cx="5933771" cy="287337"/>
          </a:xfrm>
        </p:spPr>
        <p:txBody>
          <a:bodyPr>
            <a:noAutofit/>
          </a:bodyPr>
          <a:lstStyle>
            <a:lvl1pPr marL="0" indent="0">
              <a:buNone/>
              <a:defRPr sz="1600"/>
            </a:lvl1pPr>
          </a:lstStyle>
          <a:p>
            <a:pPr lvl="0"/>
            <a:r>
              <a:rPr lang="en-US" dirty="0" smtClean="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smtClean="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7704" y="5420907"/>
            <a:ext cx="1645722" cy="5047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4963" y="5198994"/>
            <a:ext cx="1954264" cy="1050416"/>
          </a:xfrm>
          <a:prstGeom prst="rect">
            <a:avLst/>
          </a:prstGeom>
        </p:spPr>
      </p:pic>
    </p:spTree>
    <p:extLst>
      <p:ext uri="{BB962C8B-B14F-4D97-AF65-F5344CB8AC3E}">
        <p14:creationId xmlns:p14="http://schemas.microsoft.com/office/powerpoint/2010/main" val="38522057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03674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315809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r-CH"/>
          </a:p>
        </p:txBody>
      </p:sp>
      <p:sp>
        <p:nvSpPr>
          <p:cNvPr id="3" name="ClipArt Placeholder 2"/>
          <p:cNvSpPr>
            <a:spLocks noGrp="1"/>
          </p:cNvSpPr>
          <p:nvPr>
            <p:ph type="clipArt" sz="half" idx="1"/>
          </p:nvPr>
        </p:nvSpPr>
        <p:spPr>
          <a:xfrm>
            <a:off x="457200" y="1600200"/>
            <a:ext cx="4038600" cy="4525963"/>
          </a:xfrm>
        </p:spPr>
        <p:txBody>
          <a:bodyPr/>
          <a:lstStyle/>
          <a:p>
            <a:pPr lvl="0"/>
            <a:endParaRPr lang="fr-CH" noProof="0" dirty="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Tree>
    <p:extLst>
      <p:ext uri="{BB962C8B-B14F-4D97-AF65-F5344CB8AC3E}">
        <p14:creationId xmlns:p14="http://schemas.microsoft.com/office/powerpoint/2010/main" val="3213995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E7C8B9-ACC1-42B4-A090-28F6F3FCBD72}" type="datetimeFigureOut">
              <a:rPr lang="en-US">
                <a:solidFill>
                  <a:prstClr val="white">
                    <a:tint val="75000"/>
                  </a:prstClr>
                </a:solidFill>
              </a:rPr>
              <a:pPr/>
              <a:t>7/26/2018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D8FB37A-884E-4215-B7D7-4F7D0CA53933}"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47216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E7C8B9-ACC1-42B4-A090-28F6F3FCBD72}" type="datetimeFigureOut">
              <a:rPr lang="en-US">
                <a:solidFill>
                  <a:prstClr val="white">
                    <a:tint val="75000"/>
                  </a:prstClr>
                </a:solidFill>
              </a:rPr>
              <a:pPr/>
              <a:t>7/26/2018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D8FB37A-884E-4215-B7D7-4F7D0CA53933}"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23544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E7C8B9-ACC1-42B4-A090-28F6F3FCBD72}" type="datetimeFigureOut">
              <a:rPr lang="en-US">
                <a:solidFill>
                  <a:prstClr val="white">
                    <a:tint val="75000"/>
                  </a:prstClr>
                </a:solidFill>
              </a:rPr>
              <a:pPr/>
              <a:t>7/26/2018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D8FB37A-884E-4215-B7D7-4F7D0CA53933}"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33798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E7C8B9-ACC1-42B4-A090-28F6F3FCBD72}" type="datetimeFigureOut">
              <a:rPr lang="en-US">
                <a:solidFill>
                  <a:prstClr val="white">
                    <a:tint val="75000"/>
                  </a:prstClr>
                </a:solidFill>
              </a:rPr>
              <a:pPr/>
              <a:t>7/26/2018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D8FB37A-884E-4215-B7D7-4F7D0CA53933}"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98001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E7C8B9-ACC1-42B4-A090-28F6F3FCBD72}" type="datetimeFigureOut">
              <a:rPr lang="en-US">
                <a:solidFill>
                  <a:prstClr val="white">
                    <a:tint val="75000"/>
                  </a:prstClr>
                </a:solidFill>
              </a:rPr>
              <a:pPr/>
              <a:t>7/26/2018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2D8FB37A-884E-4215-B7D7-4F7D0CA53933}"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82689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E7C8B9-ACC1-42B4-A090-28F6F3FCBD72}" type="datetimeFigureOut">
              <a:rPr lang="en-US">
                <a:solidFill>
                  <a:prstClr val="white">
                    <a:tint val="75000"/>
                  </a:prstClr>
                </a:solidFill>
              </a:rPr>
              <a:pPr/>
              <a:t>7/26/2018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2D8FB37A-884E-4215-B7D7-4F7D0CA53933}"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42521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E7C8B9-ACC1-42B4-A090-28F6F3FCBD72}" type="datetimeFigureOut">
              <a:rPr lang="en-US">
                <a:solidFill>
                  <a:prstClr val="white">
                    <a:tint val="75000"/>
                  </a:prstClr>
                </a:solidFill>
              </a:rPr>
              <a:pPr/>
              <a:t>7/26/2018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2D8FB37A-884E-4215-B7D7-4F7D0CA53933}"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38600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1032" y="646632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481844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E7C8B9-ACC1-42B4-A090-28F6F3FCBD72}" type="datetimeFigureOut">
              <a:rPr lang="en-US">
                <a:solidFill>
                  <a:prstClr val="white">
                    <a:tint val="75000"/>
                  </a:prstClr>
                </a:solidFill>
              </a:rPr>
              <a:pPr/>
              <a:t>7/26/2018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D8FB37A-884E-4215-B7D7-4F7D0CA53933}"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81698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E7C8B9-ACC1-42B4-A090-28F6F3FCBD72}" type="datetimeFigureOut">
              <a:rPr lang="en-US">
                <a:solidFill>
                  <a:prstClr val="white">
                    <a:tint val="75000"/>
                  </a:prstClr>
                </a:solidFill>
              </a:rPr>
              <a:pPr/>
              <a:t>7/26/2018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D8FB37A-884E-4215-B7D7-4F7D0CA53933}"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364794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E7C8B9-ACC1-42B4-A090-28F6F3FCBD72}" type="datetimeFigureOut">
              <a:rPr lang="en-US">
                <a:solidFill>
                  <a:prstClr val="white">
                    <a:tint val="75000"/>
                  </a:prstClr>
                </a:solidFill>
              </a:rPr>
              <a:pPr/>
              <a:t>7/26/2018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D8FB37A-884E-4215-B7D7-4F7D0CA53933}"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49329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E7C8B9-ACC1-42B4-A090-28F6F3FCBD72}" type="datetimeFigureOut">
              <a:rPr lang="en-US">
                <a:solidFill>
                  <a:prstClr val="white">
                    <a:tint val="75000"/>
                  </a:prstClr>
                </a:solidFill>
              </a:rPr>
              <a:pPr/>
              <a:t>7/26/2018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D8FB37A-884E-4215-B7D7-4F7D0CA53933}"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63513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sp>
        <p:nvSpPr>
          <p:cNvPr id="11" name="Rectangle 10"/>
          <p:cNvSpPr/>
          <p:nvPr userDrawn="1"/>
        </p:nvSpPr>
        <p:spPr bwMode="auto">
          <a:xfrm>
            <a:off x="1062896" y="3732398"/>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fontAlgn="base">
              <a:spcBef>
                <a:spcPct val="20000"/>
              </a:spcBef>
              <a:spcAft>
                <a:spcPct val="0"/>
              </a:spcAft>
              <a:buFontTx/>
              <a:buChar char="•"/>
            </a:pPr>
            <a:endParaRPr lang="en-GB" sz="1600" dirty="0" smtClean="0">
              <a:solidFill>
                <a:prstClr val="black"/>
              </a:solidFill>
              <a:latin typeface="Trebuchet MS" pitchFamily="34" charset="0"/>
              <a:cs typeface="Arial" charset="0"/>
            </a:endParaRPr>
          </a:p>
        </p:txBody>
      </p:sp>
      <p:sp>
        <p:nvSpPr>
          <p:cNvPr id="12" name="Rectangle 11"/>
          <p:cNvSpPr/>
          <p:nvPr userDrawn="1"/>
        </p:nvSpPr>
        <p:spPr bwMode="auto">
          <a:xfrm flipV="1">
            <a:off x="1062896" y="1556790"/>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fontAlgn="base">
              <a:spcBef>
                <a:spcPct val="20000"/>
              </a:spcBef>
              <a:spcAft>
                <a:spcPct val="0"/>
              </a:spcAft>
              <a:buFontTx/>
              <a:buChar char="•"/>
            </a:pPr>
            <a:endParaRPr lang="en-GB" sz="1600" dirty="0" smtClean="0">
              <a:solidFill>
                <a:prstClr val="black"/>
              </a:solidFill>
              <a:latin typeface="Trebuchet MS" pitchFamily="34" charset="0"/>
              <a:cs typeface="Arial" charset="0"/>
            </a:endParaRPr>
          </a:p>
        </p:txBody>
      </p:sp>
      <p:sp>
        <p:nvSpPr>
          <p:cNvPr id="2" name="Title 1"/>
          <p:cNvSpPr>
            <a:spLocks noGrp="1"/>
          </p:cNvSpPr>
          <p:nvPr>
            <p:ph type="ctrTitle" hasCustomPrompt="1"/>
          </p:nvPr>
        </p:nvSpPr>
        <p:spPr>
          <a:xfrm>
            <a:off x="1446541" y="1776871"/>
            <a:ext cx="5933771" cy="1735444"/>
          </a:xfrm>
        </p:spPr>
        <p:txBody>
          <a:bodyPr>
            <a:normAutofit/>
          </a:bodyPr>
          <a:lstStyle>
            <a:lvl1pPr>
              <a:defRPr sz="3600">
                <a:solidFill>
                  <a:schemeClr val="tx1"/>
                </a:solidFill>
              </a:defRPr>
            </a:lvl1pPr>
          </a:lstStyle>
          <a:p>
            <a:r>
              <a:rPr lang="en-US" dirty="0" smtClean="0"/>
              <a:t>Presentation title</a:t>
            </a:r>
            <a:endParaRPr lang="en-GB" dirty="0"/>
          </a:p>
        </p:txBody>
      </p:sp>
      <p:sp>
        <p:nvSpPr>
          <p:cNvPr id="3" name="Subtitle 2"/>
          <p:cNvSpPr>
            <a:spLocks noGrp="1"/>
          </p:cNvSpPr>
          <p:nvPr>
            <p:ph type="subTitle" idx="1" hasCustomPrompt="1"/>
          </p:nvPr>
        </p:nvSpPr>
        <p:spPr>
          <a:xfrm>
            <a:off x="1446541" y="3838656"/>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a:t>
            </a:r>
            <a:endParaRPr lang="en-GB" dirty="0"/>
          </a:p>
        </p:txBody>
      </p:sp>
      <p:sp>
        <p:nvSpPr>
          <p:cNvPr id="23" name="Text Placeholder 22"/>
          <p:cNvSpPr>
            <a:spLocks noGrp="1"/>
          </p:cNvSpPr>
          <p:nvPr>
            <p:ph type="body" sz="quarter" idx="10" hasCustomPrompt="1"/>
          </p:nvPr>
        </p:nvSpPr>
        <p:spPr>
          <a:xfrm>
            <a:off x="1446540" y="4198770"/>
            <a:ext cx="5933771" cy="287337"/>
          </a:xfrm>
        </p:spPr>
        <p:txBody>
          <a:bodyPr>
            <a:noAutofit/>
          </a:bodyPr>
          <a:lstStyle>
            <a:lvl1pPr marL="0" indent="0">
              <a:buNone/>
              <a:defRPr sz="1600"/>
            </a:lvl1pPr>
          </a:lstStyle>
          <a:p>
            <a:pPr lvl="0"/>
            <a:r>
              <a:rPr lang="en-US" dirty="0" smtClean="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smtClean="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7704" y="5420907"/>
            <a:ext cx="1645722" cy="5047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4963" y="5198994"/>
            <a:ext cx="1954264" cy="1050416"/>
          </a:xfrm>
          <a:prstGeom prst="rect">
            <a:avLst/>
          </a:prstGeom>
        </p:spPr>
      </p:pic>
    </p:spTree>
    <p:extLst>
      <p:ext uri="{BB962C8B-B14F-4D97-AF65-F5344CB8AC3E}">
        <p14:creationId xmlns:p14="http://schemas.microsoft.com/office/powerpoint/2010/main" val="254971937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1032" y="646632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solidFill>
                  <a:prstClr val="white">
                    <a:lumMod val="75000"/>
                  </a:prstClr>
                </a:solidFill>
              </a:rPr>
              <a:t>Filename</a:t>
            </a:r>
            <a:endParaRPr lang="en-GB" dirty="0">
              <a:solidFill>
                <a:prstClr val="white">
                  <a:lumMod val="75000"/>
                </a:prstClr>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4249165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solidFill>
                  <a:prstClr val="white">
                    <a:lumMod val="75000"/>
                  </a:prstClr>
                </a:solidFill>
              </a:rPr>
              <a:t>Filename</a:t>
            </a:r>
            <a:endParaRPr lang="en-GB" dirty="0">
              <a:solidFill>
                <a:prstClr val="white">
                  <a:lumMod val="75000"/>
                </a:prstClr>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670774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solidFill>
                  <a:prstClr val="white">
                    <a:lumMod val="75000"/>
                  </a:prstClr>
                </a:solidFill>
              </a:rPr>
              <a:t>Filename</a:t>
            </a:r>
            <a:endParaRPr lang="en-GB" dirty="0">
              <a:solidFill>
                <a:prstClr val="white">
                  <a:lumMod val="75000"/>
                </a:prstClr>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41042853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3" name="Footer Placeholder 3"/>
          <p:cNvSpPr>
            <a:spLocks noGrp="1"/>
          </p:cNvSpPr>
          <p:nvPr>
            <p:ph type="ftr" sz="quarter" idx="10"/>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solidFill>
                  <a:prstClr val="white">
                    <a:lumMod val="75000"/>
                  </a:prstClr>
                </a:solidFill>
              </a:rPr>
              <a:t>Filename</a:t>
            </a:r>
            <a:endParaRPr lang="en-GB" dirty="0">
              <a:solidFill>
                <a:prstClr val="white">
                  <a:lumMod val="75000"/>
                </a:prstClr>
              </a:solidFill>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4265417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442262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734575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8"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solidFill>
                  <a:prstClr val="white">
                    <a:lumMod val="75000"/>
                  </a:prstClr>
                </a:solidFill>
              </a:rPr>
              <a:t>Filename</a:t>
            </a:r>
            <a:endParaRPr lang="en-GB" dirty="0">
              <a:solidFill>
                <a:prstClr val="white">
                  <a:lumMod val="75000"/>
                </a:prstClr>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8044183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solidFill>
                  <a:prstClr val="white">
                    <a:lumMod val="75000"/>
                  </a:prstClr>
                </a:solidFill>
              </a:rPr>
              <a:t>Filename</a:t>
            </a:r>
            <a:endParaRPr lang="en-GB" dirty="0">
              <a:solidFill>
                <a:prstClr val="white">
                  <a:lumMod val="75000"/>
                </a:prstClr>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6659699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solidFill>
                  <a:prstClr val="white">
                    <a:lumMod val="75000"/>
                  </a:prstClr>
                </a:solidFill>
              </a:rPr>
              <a:t>Filename</a:t>
            </a:r>
            <a:endParaRPr lang="en-GB" dirty="0">
              <a:solidFill>
                <a:prstClr val="white">
                  <a:lumMod val="75000"/>
                </a:prstClr>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8839763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solidFill>
                  <a:prstClr val="white">
                    <a:lumMod val="75000"/>
                  </a:prstClr>
                </a:solidFill>
              </a:rPr>
              <a:t>Filename</a:t>
            </a:r>
            <a:endParaRPr lang="en-GB" dirty="0">
              <a:solidFill>
                <a:prstClr val="white">
                  <a:lumMod val="75000"/>
                </a:prstClr>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8828363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solidFill>
                  <a:prstClr val="white">
                    <a:lumMod val="75000"/>
                  </a:prstClr>
                </a:solidFill>
              </a:rPr>
              <a:t>Filename</a:t>
            </a:r>
            <a:endParaRPr lang="en-GB" dirty="0">
              <a:solidFill>
                <a:prstClr val="white">
                  <a:lumMod val="75000"/>
                </a:prstClr>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2097795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r-CH"/>
          </a:p>
        </p:txBody>
      </p:sp>
      <p:sp>
        <p:nvSpPr>
          <p:cNvPr id="3" name="ClipArt Placeholder 2"/>
          <p:cNvSpPr>
            <a:spLocks noGrp="1"/>
          </p:cNvSpPr>
          <p:nvPr>
            <p:ph type="clipArt" sz="half" idx="1"/>
          </p:nvPr>
        </p:nvSpPr>
        <p:spPr>
          <a:xfrm>
            <a:off x="457200" y="1600200"/>
            <a:ext cx="4038600" cy="4525963"/>
          </a:xfrm>
        </p:spPr>
        <p:txBody>
          <a:bodyPr/>
          <a:lstStyle/>
          <a:p>
            <a:pPr lvl="0"/>
            <a:endParaRPr lang="fr-CH" noProof="0" dirty="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Tree>
    <p:extLst>
      <p:ext uri="{BB962C8B-B14F-4D97-AF65-F5344CB8AC3E}">
        <p14:creationId xmlns:p14="http://schemas.microsoft.com/office/powerpoint/2010/main" val="1147025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48789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3" name="Footer Placeholder 3"/>
          <p:cNvSpPr>
            <a:spLocks noGrp="1"/>
          </p:cNvSpPr>
          <p:nvPr>
            <p:ph type="ftr" sz="quarter" idx="10"/>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28660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85084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8"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7379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33702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23024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sz="quarter" idx="3"/>
          </p:nvPr>
        </p:nvSpPr>
        <p:spPr>
          <a:xfrm>
            <a:off x="464980" y="656245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t>Filename</a:t>
            </a:r>
            <a:endParaRPr lang="en-GB" dirty="0"/>
          </a:p>
        </p:txBody>
      </p:sp>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Tree>
    <p:extLst>
      <p:ext uri="{BB962C8B-B14F-4D97-AF65-F5344CB8AC3E}">
        <p14:creationId xmlns:p14="http://schemas.microsoft.com/office/powerpoint/2010/main" val="244298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spcBef>
          <a:spcPct val="0"/>
        </a:spcBef>
        <a:buNone/>
        <a:defRPr sz="3600" b="1" kern="1200">
          <a:solidFill>
            <a:srgbClr val="007DC5"/>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7C8B9-ACC1-42B4-A090-28F6F3FCBD72}" type="datetimeFigureOut">
              <a:rPr lang="en-US" smtClean="0">
                <a:solidFill>
                  <a:prstClr val="white">
                    <a:tint val="75000"/>
                  </a:prstClr>
                </a:solidFill>
              </a:rPr>
              <a:pPr/>
              <a:t>7/26/2018</a:t>
            </a:fld>
            <a:endParaRPr lang="en-US" smtClean="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FB37A-884E-4215-B7D7-4F7D0CA53933}" type="slidenum">
              <a:rPr lang="en-US" smtClean="0">
                <a:solidFill>
                  <a:prstClr val="white">
                    <a:tint val="75000"/>
                  </a:prstClr>
                </a:solidFill>
              </a:rPr>
              <a:pPr/>
              <a:t>‹#›</a:t>
            </a:fld>
            <a:endParaRPr lang="en-US" smtClean="0">
              <a:solidFill>
                <a:prstClr val="white">
                  <a:tint val="75000"/>
                </a:prstClr>
              </a:solidFill>
            </a:endParaRPr>
          </a:p>
        </p:txBody>
      </p:sp>
    </p:spTree>
    <p:extLst>
      <p:ext uri="{BB962C8B-B14F-4D97-AF65-F5344CB8AC3E}">
        <p14:creationId xmlns:p14="http://schemas.microsoft.com/office/powerpoint/2010/main" val="979418155"/>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sz="quarter" idx="3"/>
          </p:nvPr>
        </p:nvSpPr>
        <p:spPr>
          <a:xfrm>
            <a:off x="464980" y="656245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smtClean="0">
                <a:solidFill>
                  <a:prstClr val="white">
                    <a:lumMod val="75000"/>
                  </a:prstClr>
                </a:solidFill>
              </a:rPr>
              <a:t>Filename</a:t>
            </a:r>
            <a:endParaRPr lang="en-GB" dirty="0">
              <a:solidFill>
                <a:prstClr val="white">
                  <a:lumMod val="75000"/>
                </a:prstClr>
              </a:solidFill>
            </a:endParaRPr>
          </a:p>
        </p:txBody>
      </p:sp>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solidFill>
                  <a:prstClr val="white">
                    <a:lumMod val="85000"/>
                  </a:prstClr>
                </a:solidFill>
              </a:rPr>
              <a:pPr>
                <a:defRPr/>
              </a:pPr>
              <a:t>‹#›</a:t>
            </a:fld>
            <a:endParaRPr lang="en-GB" dirty="0">
              <a:solidFill>
                <a:prstClr val="white">
                  <a:lumMod val="85000"/>
                </a:prstClr>
              </a:solidFill>
            </a:endParaRPr>
          </a:p>
        </p:txBody>
      </p:sp>
    </p:spTree>
    <p:extLst>
      <p:ext uri="{BB962C8B-B14F-4D97-AF65-F5344CB8AC3E}">
        <p14:creationId xmlns:p14="http://schemas.microsoft.com/office/powerpoint/2010/main" val="95439189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dt="0"/>
  <p:txStyles>
    <p:titleStyle>
      <a:lvl1pPr algn="l" defTabSz="914400" rtl="0" eaLnBrk="1" latinLnBrk="0" hangingPunct="1">
        <a:spcBef>
          <a:spcPct val="0"/>
        </a:spcBef>
        <a:buNone/>
        <a:defRPr sz="3600" b="1" kern="1200">
          <a:solidFill>
            <a:srgbClr val="007DC5"/>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WHO Guideline development	</a:t>
            </a:r>
            <a:endParaRPr lang="en-GB" dirty="0"/>
          </a:p>
        </p:txBody>
      </p:sp>
      <p:sp>
        <p:nvSpPr>
          <p:cNvPr id="6" name="Subtitle 5"/>
          <p:cNvSpPr>
            <a:spLocks noGrp="1"/>
          </p:cNvSpPr>
          <p:nvPr>
            <p:ph type="subTitle" idx="1"/>
          </p:nvPr>
        </p:nvSpPr>
        <p:spPr>
          <a:xfrm>
            <a:off x="1446541" y="3673600"/>
            <a:ext cx="5933771" cy="360039"/>
          </a:xfrm>
        </p:spPr>
        <p:txBody>
          <a:bodyPr>
            <a:normAutofit lnSpcReduction="10000"/>
          </a:bodyPr>
          <a:lstStyle/>
          <a:p>
            <a:r>
              <a:rPr lang="en-GB" dirty="0" smtClean="0"/>
              <a:t>James Kiarie</a:t>
            </a:r>
            <a:endParaRPr lang="en-GB" dirty="0"/>
          </a:p>
        </p:txBody>
      </p:sp>
      <p:sp>
        <p:nvSpPr>
          <p:cNvPr id="7" name="Text Placeholder 6"/>
          <p:cNvSpPr>
            <a:spLocks noGrp="1"/>
          </p:cNvSpPr>
          <p:nvPr>
            <p:ph type="body" sz="quarter" idx="10"/>
          </p:nvPr>
        </p:nvSpPr>
        <p:spPr>
          <a:xfrm>
            <a:off x="1446540" y="3861048"/>
            <a:ext cx="5933771" cy="886414"/>
          </a:xfrm>
        </p:spPr>
        <p:txBody>
          <a:bodyPr/>
          <a:lstStyle/>
          <a:p>
            <a:pPr>
              <a:spcBef>
                <a:spcPts val="0"/>
              </a:spcBef>
            </a:pPr>
            <a:r>
              <a:rPr lang="en-GB" dirty="0" smtClean="0"/>
              <a:t>Coordinator, Human Reproduction team,</a:t>
            </a:r>
          </a:p>
          <a:p>
            <a:pPr>
              <a:spcBef>
                <a:spcPts val="0"/>
              </a:spcBef>
            </a:pPr>
            <a:r>
              <a:rPr lang="en-GB" dirty="0" smtClean="0"/>
              <a:t>Department of Reproductive Health and Research, </a:t>
            </a:r>
          </a:p>
          <a:p>
            <a:pPr>
              <a:spcBef>
                <a:spcPts val="0"/>
              </a:spcBef>
            </a:pPr>
            <a:r>
              <a:rPr lang="en-GB" dirty="0" smtClean="0"/>
              <a:t>WHO</a:t>
            </a:r>
            <a:endParaRPr lang="en-GB" dirty="0"/>
          </a:p>
        </p:txBody>
      </p:sp>
    </p:spTree>
    <p:extLst>
      <p:ext uri="{BB962C8B-B14F-4D97-AF65-F5344CB8AC3E}">
        <p14:creationId xmlns:p14="http://schemas.microsoft.com/office/powerpoint/2010/main" val="4066834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960" y="131018"/>
            <a:ext cx="3200400" cy="2001838"/>
          </a:xfrm>
        </p:spPr>
        <p:txBody>
          <a:bodyPr rtlCol="0">
            <a:normAutofit/>
          </a:bodyPr>
          <a:lstStyle/>
          <a:p>
            <a:pPr algn="ctr">
              <a:defRPr/>
            </a:pPr>
            <a:r>
              <a:rPr lang="en-US" dirty="0" smtClean="0"/>
              <a:t>Guideline development </a:t>
            </a:r>
            <a:r>
              <a:rPr lang="en-US" dirty="0" smtClean="0"/>
              <a:t>Process</a:t>
            </a:r>
            <a:endParaRPr lang="en-US" sz="2200" dirty="0"/>
          </a:p>
        </p:txBody>
      </p:sp>
      <p:sp>
        <p:nvSpPr>
          <p:cNvPr id="4" name="Title 1"/>
          <p:cNvSpPr txBox="1">
            <a:spLocks/>
          </p:cNvSpPr>
          <p:nvPr/>
        </p:nvSpPr>
        <p:spPr>
          <a:xfrm>
            <a:off x="2659360" y="2348880"/>
            <a:ext cx="3200400" cy="1000919"/>
          </a:xfrm>
          <a:prstGeom prst="rect">
            <a:avLst/>
          </a:prstGeom>
          <a:ln>
            <a:solidFill>
              <a:schemeClr val="accent2"/>
            </a:solidFill>
          </a:ln>
        </p:spPr>
        <p:txBody>
          <a:bodyPr vert="horz" lIns="91440" tIns="45720" rIns="91440" bIns="45720" rtlCol="0" anchor="ctr">
            <a:normAutofit fontScale="90000" lnSpcReduction="20000"/>
          </a:bodyPr>
          <a:lstStyle>
            <a:lvl1pPr algn="l" defTabSz="914400" rtl="0" eaLnBrk="1" latinLnBrk="0" hangingPunct="1">
              <a:spcBef>
                <a:spcPct val="0"/>
              </a:spcBef>
              <a:buNone/>
              <a:defRPr sz="3600" b="1" kern="1200">
                <a:solidFill>
                  <a:srgbClr val="A50021"/>
                </a:solidFill>
                <a:latin typeface="+mj-lt"/>
                <a:ea typeface="+mj-ea"/>
                <a:cs typeface="+mj-cs"/>
              </a:defRPr>
            </a:lvl1pPr>
          </a:lstStyle>
          <a:p>
            <a:pPr algn="ctr">
              <a:defRPr/>
            </a:pPr>
            <a:r>
              <a:rPr lang="en-GB" i="1" dirty="0" smtClean="0"/>
              <a:t>CIRE</a:t>
            </a:r>
          </a:p>
          <a:p>
            <a:pPr algn="ctr">
              <a:defRPr/>
            </a:pPr>
            <a:r>
              <a:rPr lang="en-GB" sz="2200" i="1" dirty="0" smtClean="0"/>
              <a:t>Continuous Identification and Review of Evidence</a:t>
            </a:r>
            <a:endParaRPr lang="en-US" sz="2200" dirty="0"/>
          </a:p>
        </p:txBody>
      </p:sp>
      <p:sp>
        <p:nvSpPr>
          <p:cNvPr id="5" name="Title 1"/>
          <p:cNvSpPr txBox="1">
            <a:spLocks/>
          </p:cNvSpPr>
          <p:nvPr/>
        </p:nvSpPr>
        <p:spPr>
          <a:xfrm>
            <a:off x="2811760" y="3940249"/>
            <a:ext cx="3200400" cy="1000919"/>
          </a:xfrm>
          <a:prstGeom prst="rect">
            <a:avLst/>
          </a:prstGeom>
          <a:ln>
            <a:solidFill>
              <a:schemeClr val="accent2"/>
            </a:solidFill>
          </a:ln>
        </p:spPr>
        <p:txBody>
          <a:bodyPr vert="horz" lIns="91440" tIns="45720" rIns="91440" bIns="45720" rtlCol="0" anchor="ctr">
            <a:normAutofit fontScale="97500"/>
          </a:bodyPr>
          <a:lstStyle>
            <a:lvl1pPr algn="l" defTabSz="914400" rtl="0" eaLnBrk="1" latinLnBrk="0" hangingPunct="1">
              <a:spcBef>
                <a:spcPct val="0"/>
              </a:spcBef>
              <a:buNone/>
              <a:defRPr sz="3600" b="1" kern="1200">
                <a:solidFill>
                  <a:srgbClr val="A50021"/>
                </a:solidFill>
                <a:latin typeface="+mj-lt"/>
                <a:ea typeface="+mj-ea"/>
                <a:cs typeface="+mj-cs"/>
              </a:defRPr>
            </a:lvl1pPr>
          </a:lstStyle>
          <a:p>
            <a:pPr algn="ctr">
              <a:defRPr/>
            </a:pPr>
            <a:r>
              <a:rPr lang="en-GB" i="1" dirty="0" smtClean="0"/>
              <a:t>GSG</a:t>
            </a:r>
          </a:p>
          <a:p>
            <a:pPr algn="ctr">
              <a:defRPr/>
            </a:pPr>
            <a:r>
              <a:rPr lang="en-GB" sz="2200" i="1" dirty="0" smtClean="0"/>
              <a:t>Guideline Steering Group</a:t>
            </a:r>
            <a:endParaRPr lang="en-US" sz="2200" dirty="0"/>
          </a:p>
        </p:txBody>
      </p:sp>
      <p:sp>
        <p:nvSpPr>
          <p:cNvPr id="6" name="Title 1"/>
          <p:cNvSpPr txBox="1">
            <a:spLocks/>
          </p:cNvSpPr>
          <p:nvPr/>
        </p:nvSpPr>
        <p:spPr>
          <a:xfrm>
            <a:off x="2453680" y="5308401"/>
            <a:ext cx="3558480" cy="1000919"/>
          </a:xfrm>
          <a:prstGeom prst="rect">
            <a:avLst/>
          </a:prstGeom>
          <a:ln>
            <a:solidFill>
              <a:schemeClr val="accent2"/>
            </a:solidFill>
          </a:ln>
        </p:spPr>
        <p:txBody>
          <a:bodyPr vert="horz" lIns="91440" tIns="45720" rIns="91440" bIns="45720" rtlCol="0" anchor="ctr">
            <a:normAutofit fontScale="97500"/>
          </a:bodyPr>
          <a:lstStyle>
            <a:lvl1pPr algn="l" defTabSz="914400" rtl="0" eaLnBrk="1" latinLnBrk="0" hangingPunct="1">
              <a:spcBef>
                <a:spcPct val="0"/>
              </a:spcBef>
              <a:buNone/>
              <a:defRPr sz="3600" b="1" kern="1200">
                <a:solidFill>
                  <a:srgbClr val="A50021"/>
                </a:solidFill>
                <a:latin typeface="+mj-lt"/>
                <a:ea typeface="+mj-ea"/>
                <a:cs typeface="+mj-cs"/>
              </a:defRPr>
            </a:lvl1pPr>
          </a:lstStyle>
          <a:p>
            <a:pPr algn="ctr">
              <a:defRPr/>
            </a:pPr>
            <a:r>
              <a:rPr lang="en-GB" i="1" dirty="0" smtClean="0"/>
              <a:t>GDG</a:t>
            </a:r>
          </a:p>
          <a:p>
            <a:pPr algn="ctr">
              <a:defRPr/>
            </a:pPr>
            <a:r>
              <a:rPr lang="en-GB" sz="2200" i="1" dirty="0" smtClean="0"/>
              <a:t>Guideline Development Group</a:t>
            </a:r>
            <a:endParaRPr lang="en-US" sz="2200" dirty="0"/>
          </a:p>
        </p:txBody>
      </p:sp>
      <p:sp>
        <p:nvSpPr>
          <p:cNvPr id="3" name="Down Arrow 2"/>
          <p:cNvSpPr/>
          <p:nvPr/>
        </p:nvSpPr>
        <p:spPr>
          <a:xfrm>
            <a:off x="4232920" y="3349799"/>
            <a:ext cx="308992" cy="5832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own Arrow 6"/>
          <p:cNvSpPr/>
          <p:nvPr/>
        </p:nvSpPr>
        <p:spPr>
          <a:xfrm>
            <a:off x="4253880" y="4941168"/>
            <a:ext cx="273968" cy="3672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2807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Scoping</a:t>
            </a:r>
            <a:endParaRPr lang="en-US" dirty="0"/>
          </a:p>
        </p:txBody>
      </p:sp>
      <p:sp>
        <p:nvSpPr>
          <p:cNvPr id="2" name="Footer Placeholder 1"/>
          <p:cNvSpPr>
            <a:spLocks noGrp="1"/>
          </p:cNvSpPr>
          <p:nvPr>
            <p:ph type="ftr" sz="quarter" idx="4294967295"/>
          </p:nvPr>
        </p:nvSpPr>
        <p:spPr>
          <a:xfrm>
            <a:off x="0" y="6569075"/>
            <a:ext cx="2895600" cy="144463"/>
          </a:xfrm>
        </p:spPr>
        <p:txBody>
          <a:bodyPr/>
          <a:lstStyle/>
          <a:p>
            <a:r>
              <a:rPr lang="en-US" smtClean="0"/>
              <a:t>Filename</a:t>
            </a:r>
            <a:endParaRPr lang="en-GB" dirty="0"/>
          </a:p>
        </p:txBody>
      </p:sp>
      <p:grpSp>
        <p:nvGrpSpPr>
          <p:cNvPr id="13" name="Group 12"/>
          <p:cNvGrpSpPr/>
          <p:nvPr/>
        </p:nvGrpSpPr>
        <p:grpSpPr>
          <a:xfrm>
            <a:off x="179512" y="1609985"/>
            <a:ext cx="8208912" cy="2899135"/>
            <a:chOff x="179512" y="1609985"/>
            <a:chExt cx="8208912" cy="2899135"/>
          </a:xfrm>
        </p:grpSpPr>
        <p:grpSp>
          <p:nvGrpSpPr>
            <p:cNvPr id="4" name="Group 3"/>
            <p:cNvGrpSpPr/>
            <p:nvPr/>
          </p:nvGrpSpPr>
          <p:grpSpPr>
            <a:xfrm>
              <a:off x="230128" y="1628800"/>
              <a:ext cx="2520191" cy="937617"/>
              <a:chOff x="0" y="0"/>
              <a:chExt cx="1562695" cy="937617"/>
            </a:xfrm>
          </p:grpSpPr>
          <p:sp>
            <p:nvSpPr>
              <p:cNvPr id="5" name="Rounded Rectangle 4"/>
              <p:cNvSpPr/>
              <p:nvPr/>
            </p:nvSpPr>
            <p:spPr>
              <a:xfrm>
                <a:off x="0" y="0"/>
                <a:ext cx="1562695" cy="937617"/>
              </a:xfrm>
              <a:prstGeom prst="roundRect">
                <a:avLst>
                  <a:gd name="adj" fmla="val 10000"/>
                </a:avLst>
              </a:prstGeom>
              <a:solidFill>
                <a:srgbClr val="2067D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sp>
          <p:sp>
            <p:nvSpPr>
              <p:cNvPr id="6" name="Rounded Rectangle 4"/>
              <p:cNvSpPr/>
              <p:nvPr/>
            </p:nvSpPr>
            <p:spPr>
              <a:xfrm>
                <a:off x="27462" y="27462"/>
                <a:ext cx="1507771" cy="8826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kern="1200" dirty="0" smtClean="0"/>
                  <a:t>Set up WHO steering group</a:t>
                </a:r>
              </a:p>
            </p:txBody>
          </p:sp>
        </p:grpSp>
        <p:grpSp>
          <p:nvGrpSpPr>
            <p:cNvPr id="7" name="Group 6"/>
            <p:cNvGrpSpPr/>
            <p:nvPr/>
          </p:nvGrpSpPr>
          <p:grpSpPr>
            <a:xfrm>
              <a:off x="3059832" y="1903834"/>
              <a:ext cx="334932" cy="387548"/>
              <a:chOff x="1701723" y="275280"/>
              <a:chExt cx="334932" cy="387548"/>
            </a:xfrm>
          </p:grpSpPr>
          <p:sp>
            <p:nvSpPr>
              <p:cNvPr id="8" name="Right Arrow 7"/>
              <p:cNvSpPr/>
              <p:nvPr/>
            </p:nvSpPr>
            <p:spPr>
              <a:xfrm rot="777">
                <a:off x="1701723" y="275280"/>
                <a:ext cx="334932" cy="387548"/>
              </a:xfrm>
              <a:prstGeom prst="rightArrow">
                <a:avLst>
                  <a:gd name="adj1" fmla="val 60000"/>
                  <a:gd name="adj2" fmla="val 50000"/>
                </a:avLst>
              </a:prstGeom>
              <a:solidFill>
                <a:srgbClr val="0070C0"/>
              </a:solidFill>
            </p:spPr>
            <p:style>
              <a:lnRef idx="0">
                <a:schemeClr val="accent4">
                  <a:shade val="90000"/>
                  <a:hueOff val="0"/>
                  <a:satOff val="0"/>
                  <a:lumOff val="0"/>
                  <a:alphaOff val="0"/>
                </a:schemeClr>
              </a:lnRef>
              <a:fillRef idx="1">
                <a:scrgbClr r="0" g="0" b="0"/>
              </a:fillRef>
              <a:effectRef idx="0">
                <a:schemeClr val="accent4">
                  <a:shade val="90000"/>
                  <a:hueOff val="0"/>
                  <a:satOff val="0"/>
                  <a:lumOff val="0"/>
                  <a:alphaOff val="0"/>
                </a:schemeClr>
              </a:effectRef>
              <a:fontRef idx="minor">
                <a:schemeClr val="lt1"/>
              </a:fontRef>
            </p:style>
          </p:sp>
          <p:sp>
            <p:nvSpPr>
              <p:cNvPr id="9" name="Right Arrow 4"/>
              <p:cNvSpPr/>
              <p:nvPr/>
            </p:nvSpPr>
            <p:spPr>
              <a:xfrm rot="777">
                <a:off x="1701723" y="352779"/>
                <a:ext cx="234452" cy="2325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p:txBody>
          </p:sp>
        </p:grpSp>
        <p:grpSp>
          <p:nvGrpSpPr>
            <p:cNvPr id="10" name="Group 9"/>
            <p:cNvGrpSpPr/>
            <p:nvPr/>
          </p:nvGrpSpPr>
          <p:grpSpPr>
            <a:xfrm>
              <a:off x="6255646" y="3112220"/>
              <a:ext cx="2132778" cy="1190047"/>
              <a:chOff x="78878" y="3125886"/>
              <a:chExt cx="1562695" cy="937617"/>
            </a:xfrm>
          </p:grpSpPr>
          <p:sp>
            <p:nvSpPr>
              <p:cNvPr id="11" name="Rounded Rectangle 10"/>
              <p:cNvSpPr/>
              <p:nvPr/>
            </p:nvSpPr>
            <p:spPr>
              <a:xfrm>
                <a:off x="78878" y="3125886"/>
                <a:ext cx="1562695" cy="937617"/>
              </a:xfrm>
              <a:prstGeom prst="roundRect">
                <a:avLst>
                  <a:gd name="adj" fmla="val 10000"/>
                </a:avLst>
              </a:prstGeom>
              <a:solidFill>
                <a:srgbClr val="2067D0"/>
              </a:solidFill>
            </p:spPr>
            <p:style>
              <a:lnRef idx="2">
                <a:schemeClr val="lt1">
                  <a:hueOff val="0"/>
                  <a:satOff val="0"/>
                  <a:lumOff val="0"/>
                  <a:alphaOff val="0"/>
                </a:schemeClr>
              </a:lnRef>
              <a:fillRef idx="1">
                <a:scrgbClr r="0" g="0" b="0"/>
              </a:fillRef>
              <a:effectRef idx="0">
                <a:schemeClr val="accent4">
                  <a:shade val="50000"/>
                  <a:hueOff val="0"/>
                  <a:satOff val="0"/>
                  <a:lumOff val="35070"/>
                  <a:alphaOff val="0"/>
                </a:schemeClr>
              </a:effectRef>
              <a:fontRef idx="minor">
                <a:schemeClr val="lt1"/>
              </a:fontRef>
            </p:style>
          </p:sp>
          <p:sp>
            <p:nvSpPr>
              <p:cNvPr id="12" name="Rounded Rectangle 4"/>
              <p:cNvSpPr/>
              <p:nvPr/>
            </p:nvSpPr>
            <p:spPr>
              <a:xfrm>
                <a:off x="106340" y="3153348"/>
                <a:ext cx="1507771" cy="8826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kern="1200" dirty="0" smtClean="0"/>
                  <a:t>Formulate draft PICO questions</a:t>
                </a:r>
                <a:endParaRPr lang="en-US" kern="1200" dirty="0"/>
              </a:p>
            </p:txBody>
          </p:sp>
        </p:grpSp>
        <p:grpSp>
          <p:nvGrpSpPr>
            <p:cNvPr id="16" name="Group 15"/>
            <p:cNvGrpSpPr/>
            <p:nvPr/>
          </p:nvGrpSpPr>
          <p:grpSpPr>
            <a:xfrm>
              <a:off x="6193019" y="1616187"/>
              <a:ext cx="2051389" cy="937617"/>
              <a:chOff x="0" y="1512172"/>
              <a:chExt cx="1562695" cy="937617"/>
            </a:xfrm>
          </p:grpSpPr>
          <p:sp>
            <p:nvSpPr>
              <p:cNvPr id="17" name="Rounded Rectangle 16"/>
              <p:cNvSpPr/>
              <p:nvPr/>
            </p:nvSpPr>
            <p:spPr>
              <a:xfrm>
                <a:off x="0" y="1512172"/>
                <a:ext cx="1562695" cy="937617"/>
              </a:xfrm>
              <a:prstGeom prst="roundRect">
                <a:avLst>
                  <a:gd name="adj" fmla="val 10000"/>
                </a:avLst>
              </a:prstGeom>
              <a:solidFill>
                <a:srgbClr val="2067D0"/>
              </a:solidFill>
            </p:spPr>
            <p:style>
              <a:lnRef idx="2">
                <a:schemeClr val="lt1">
                  <a:hueOff val="0"/>
                  <a:satOff val="0"/>
                  <a:lumOff val="0"/>
                  <a:alphaOff val="0"/>
                </a:schemeClr>
              </a:lnRef>
              <a:fillRef idx="1">
                <a:scrgbClr r="0" g="0" b="0"/>
              </a:fillRef>
              <a:effectRef idx="0">
                <a:schemeClr val="accent4">
                  <a:shade val="50000"/>
                  <a:hueOff val="0"/>
                  <a:satOff val="0"/>
                  <a:lumOff val="17535"/>
                  <a:alphaOff val="0"/>
                </a:schemeClr>
              </a:effectRef>
              <a:fontRef idx="minor">
                <a:schemeClr val="lt1"/>
              </a:fontRef>
            </p:style>
          </p:sp>
          <p:sp>
            <p:nvSpPr>
              <p:cNvPr id="18" name="Rounded Rectangle 4"/>
              <p:cNvSpPr/>
              <p:nvPr/>
            </p:nvSpPr>
            <p:spPr>
              <a:xfrm>
                <a:off x="27462" y="1539634"/>
                <a:ext cx="1507771" cy="8826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kern="1200" dirty="0" smtClean="0"/>
                  <a:t>Review by guideline development group</a:t>
                </a:r>
              </a:p>
            </p:txBody>
          </p:sp>
        </p:grpSp>
        <p:grpSp>
          <p:nvGrpSpPr>
            <p:cNvPr id="19" name="Group 18"/>
            <p:cNvGrpSpPr/>
            <p:nvPr/>
          </p:nvGrpSpPr>
          <p:grpSpPr>
            <a:xfrm>
              <a:off x="3635896" y="1609985"/>
              <a:ext cx="1562695" cy="937617"/>
              <a:chOff x="2194643" y="496"/>
              <a:chExt cx="1562695" cy="937617"/>
            </a:xfrm>
          </p:grpSpPr>
          <p:sp>
            <p:nvSpPr>
              <p:cNvPr id="20" name="Rounded Rectangle 19"/>
              <p:cNvSpPr/>
              <p:nvPr/>
            </p:nvSpPr>
            <p:spPr>
              <a:xfrm>
                <a:off x="2194643" y="496"/>
                <a:ext cx="1562695" cy="937617"/>
              </a:xfrm>
              <a:prstGeom prst="roundRect">
                <a:avLst>
                  <a:gd name="adj" fmla="val 10000"/>
                </a:avLst>
              </a:prstGeom>
              <a:solidFill>
                <a:srgbClr val="2067D0"/>
              </a:solidFill>
            </p:spPr>
            <p:style>
              <a:lnRef idx="2">
                <a:schemeClr val="lt1">
                  <a:hueOff val="0"/>
                  <a:satOff val="0"/>
                  <a:lumOff val="0"/>
                  <a:alphaOff val="0"/>
                </a:schemeClr>
              </a:lnRef>
              <a:fillRef idx="1">
                <a:scrgbClr r="0" g="0" b="0"/>
              </a:fillRef>
              <a:effectRef idx="0">
                <a:schemeClr val="accent4">
                  <a:shade val="50000"/>
                  <a:hueOff val="0"/>
                  <a:satOff val="0"/>
                  <a:lumOff val="17535"/>
                  <a:alphaOff val="0"/>
                </a:schemeClr>
              </a:effectRef>
              <a:fontRef idx="minor">
                <a:schemeClr val="lt1"/>
              </a:fontRef>
            </p:style>
          </p:sp>
          <p:sp>
            <p:nvSpPr>
              <p:cNvPr id="21" name="Rounded Rectangle 4"/>
              <p:cNvSpPr/>
              <p:nvPr/>
            </p:nvSpPr>
            <p:spPr>
              <a:xfrm>
                <a:off x="2222105" y="27958"/>
                <a:ext cx="1507771" cy="8826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kern="1200" dirty="0" smtClean="0"/>
                  <a:t>List the priority topics</a:t>
                </a:r>
              </a:p>
            </p:txBody>
          </p:sp>
        </p:grpSp>
        <p:grpSp>
          <p:nvGrpSpPr>
            <p:cNvPr id="22" name="Group 21"/>
            <p:cNvGrpSpPr/>
            <p:nvPr/>
          </p:nvGrpSpPr>
          <p:grpSpPr>
            <a:xfrm>
              <a:off x="5580112" y="1893859"/>
              <a:ext cx="334932" cy="387548"/>
              <a:chOff x="1701723" y="275280"/>
              <a:chExt cx="334932" cy="387548"/>
            </a:xfrm>
          </p:grpSpPr>
          <p:sp>
            <p:nvSpPr>
              <p:cNvPr id="23" name="Right Arrow 22"/>
              <p:cNvSpPr/>
              <p:nvPr/>
            </p:nvSpPr>
            <p:spPr>
              <a:xfrm rot="777">
                <a:off x="1701723" y="275280"/>
                <a:ext cx="334932" cy="387548"/>
              </a:xfrm>
              <a:prstGeom prst="rightArrow">
                <a:avLst>
                  <a:gd name="adj1" fmla="val 60000"/>
                  <a:gd name="adj2" fmla="val 50000"/>
                </a:avLst>
              </a:prstGeom>
              <a:solidFill>
                <a:srgbClr val="0070C0"/>
              </a:solidFill>
            </p:spPr>
            <p:style>
              <a:lnRef idx="0">
                <a:schemeClr val="accent4">
                  <a:shade val="90000"/>
                  <a:hueOff val="0"/>
                  <a:satOff val="0"/>
                  <a:lumOff val="0"/>
                  <a:alphaOff val="0"/>
                </a:schemeClr>
              </a:lnRef>
              <a:fillRef idx="1">
                <a:scrgbClr r="0" g="0" b="0"/>
              </a:fillRef>
              <a:effectRef idx="0">
                <a:schemeClr val="accent4">
                  <a:shade val="90000"/>
                  <a:hueOff val="0"/>
                  <a:satOff val="0"/>
                  <a:lumOff val="0"/>
                  <a:alphaOff val="0"/>
                </a:schemeClr>
              </a:effectRef>
              <a:fontRef idx="minor">
                <a:schemeClr val="lt1"/>
              </a:fontRef>
            </p:style>
          </p:sp>
          <p:sp>
            <p:nvSpPr>
              <p:cNvPr id="24" name="Right Arrow 4"/>
              <p:cNvSpPr/>
              <p:nvPr/>
            </p:nvSpPr>
            <p:spPr>
              <a:xfrm rot="777">
                <a:off x="1701723" y="352779"/>
                <a:ext cx="234452" cy="2325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p:txBody>
          </p:sp>
        </p:grpSp>
        <p:grpSp>
          <p:nvGrpSpPr>
            <p:cNvPr id="25" name="Group 24"/>
            <p:cNvGrpSpPr/>
            <p:nvPr/>
          </p:nvGrpSpPr>
          <p:grpSpPr>
            <a:xfrm>
              <a:off x="6780592" y="2780928"/>
              <a:ext cx="387548" cy="331291"/>
              <a:chOff x="4969990" y="1075629"/>
              <a:chExt cx="387548" cy="331291"/>
            </a:xfrm>
          </p:grpSpPr>
          <p:sp>
            <p:nvSpPr>
              <p:cNvPr id="26" name="Right Arrow 25"/>
              <p:cNvSpPr/>
              <p:nvPr/>
            </p:nvSpPr>
            <p:spPr>
              <a:xfrm rot="5400000">
                <a:off x="4998118" y="1047501"/>
                <a:ext cx="331291" cy="387548"/>
              </a:xfrm>
              <a:prstGeom prst="rightArrow">
                <a:avLst>
                  <a:gd name="adj1" fmla="val 60000"/>
                  <a:gd name="adj2" fmla="val 50000"/>
                </a:avLst>
              </a:prstGeom>
              <a:solidFill>
                <a:srgbClr val="0070C0"/>
              </a:solidFill>
            </p:spPr>
            <p:style>
              <a:lnRef idx="0">
                <a:schemeClr val="accent4">
                  <a:shade val="90000"/>
                  <a:hueOff val="0"/>
                  <a:satOff val="0"/>
                  <a:lumOff val="42021"/>
                  <a:alphaOff val="0"/>
                </a:schemeClr>
              </a:lnRef>
              <a:fillRef idx="1">
                <a:scrgbClr r="0" g="0" b="0"/>
              </a:fillRef>
              <a:effectRef idx="0">
                <a:schemeClr val="accent4">
                  <a:shade val="90000"/>
                  <a:hueOff val="0"/>
                  <a:satOff val="0"/>
                  <a:lumOff val="42021"/>
                  <a:alphaOff val="0"/>
                </a:schemeClr>
              </a:effectRef>
              <a:fontRef idx="minor">
                <a:schemeClr val="lt1"/>
              </a:fontRef>
            </p:style>
          </p:sp>
          <p:sp>
            <p:nvSpPr>
              <p:cNvPr id="27" name="Right Arrow 4"/>
              <p:cNvSpPr/>
              <p:nvPr/>
            </p:nvSpPr>
            <p:spPr>
              <a:xfrm>
                <a:off x="5047500" y="1075630"/>
                <a:ext cx="232528" cy="2319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p:txBody>
          </p:sp>
        </p:grpSp>
        <p:grpSp>
          <p:nvGrpSpPr>
            <p:cNvPr id="28" name="Group 27"/>
            <p:cNvGrpSpPr/>
            <p:nvPr/>
          </p:nvGrpSpPr>
          <p:grpSpPr>
            <a:xfrm>
              <a:off x="3443488" y="3137937"/>
              <a:ext cx="2087899" cy="1371183"/>
              <a:chOff x="0" y="1512172"/>
              <a:chExt cx="1562695" cy="937617"/>
            </a:xfrm>
          </p:grpSpPr>
          <p:sp>
            <p:nvSpPr>
              <p:cNvPr id="29" name="Rounded Rectangle 28"/>
              <p:cNvSpPr/>
              <p:nvPr/>
            </p:nvSpPr>
            <p:spPr>
              <a:xfrm>
                <a:off x="0" y="1512172"/>
                <a:ext cx="1562695" cy="937617"/>
              </a:xfrm>
              <a:prstGeom prst="roundRect">
                <a:avLst>
                  <a:gd name="adj" fmla="val 10000"/>
                </a:avLst>
              </a:prstGeom>
              <a:solidFill>
                <a:srgbClr val="2067D0"/>
              </a:solidFill>
            </p:spPr>
            <p:style>
              <a:lnRef idx="2">
                <a:schemeClr val="lt1">
                  <a:hueOff val="0"/>
                  <a:satOff val="0"/>
                  <a:lumOff val="0"/>
                  <a:alphaOff val="0"/>
                </a:schemeClr>
              </a:lnRef>
              <a:fillRef idx="1">
                <a:scrgbClr r="0" g="0" b="0"/>
              </a:fillRef>
              <a:effectRef idx="0">
                <a:schemeClr val="accent4">
                  <a:shade val="50000"/>
                  <a:hueOff val="0"/>
                  <a:satOff val="0"/>
                  <a:lumOff val="17535"/>
                  <a:alphaOff val="0"/>
                </a:schemeClr>
              </a:effectRef>
              <a:fontRef idx="minor">
                <a:schemeClr val="lt1"/>
              </a:fontRef>
            </p:style>
          </p:sp>
          <p:sp>
            <p:nvSpPr>
              <p:cNvPr id="30" name="Rounded Rectangle 4"/>
              <p:cNvSpPr/>
              <p:nvPr/>
            </p:nvSpPr>
            <p:spPr>
              <a:xfrm>
                <a:off x="27462" y="1539634"/>
                <a:ext cx="1507771" cy="8826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kern="1200" dirty="0" smtClean="0"/>
                  <a:t>Review by guideline development group</a:t>
                </a:r>
              </a:p>
            </p:txBody>
          </p:sp>
        </p:grpSp>
        <p:grpSp>
          <p:nvGrpSpPr>
            <p:cNvPr id="31" name="Group 30"/>
            <p:cNvGrpSpPr/>
            <p:nvPr/>
          </p:nvGrpSpPr>
          <p:grpSpPr>
            <a:xfrm>
              <a:off x="5533787" y="3564107"/>
              <a:ext cx="427581" cy="387548"/>
              <a:chOff x="1843231" y="3385999"/>
              <a:chExt cx="427581" cy="387548"/>
            </a:xfrm>
          </p:grpSpPr>
          <p:sp>
            <p:nvSpPr>
              <p:cNvPr id="32" name="Right Arrow 31"/>
              <p:cNvSpPr/>
              <p:nvPr/>
            </p:nvSpPr>
            <p:spPr>
              <a:xfrm rot="10757141">
                <a:off x="1843231" y="3385999"/>
                <a:ext cx="427581" cy="387548"/>
              </a:xfrm>
              <a:prstGeom prst="rightArrow">
                <a:avLst>
                  <a:gd name="adj1" fmla="val 60000"/>
                  <a:gd name="adj2" fmla="val 50000"/>
                </a:avLst>
              </a:prstGeom>
              <a:solidFill>
                <a:srgbClr val="0070C0"/>
              </a:solidFill>
            </p:spPr>
            <p:style>
              <a:lnRef idx="0">
                <a:schemeClr val="accent4">
                  <a:shade val="90000"/>
                  <a:hueOff val="0"/>
                  <a:satOff val="0"/>
                  <a:lumOff val="42021"/>
                  <a:alphaOff val="0"/>
                </a:schemeClr>
              </a:lnRef>
              <a:fillRef idx="1">
                <a:scrgbClr r="0" g="0" b="0"/>
              </a:fillRef>
              <a:effectRef idx="0">
                <a:schemeClr val="accent4">
                  <a:shade val="90000"/>
                  <a:hueOff val="0"/>
                  <a:satOff val="0"/>
                  <a:lumOff val="42021"/>
                  <a:alphaOff val="0"/>
                </a:schemeClr>
              </a:effectRef>
              <a:fontRef idx="minor">
                <a:schemeClr val="lt1"/>
              </a:fontRef>
            </p:style>
          </p:sp>
          <p:sp>
            <p:nvSpPr>
              <p:cNvPr id="33" name="Right Arrow 4"/>
              <p:cNvSpPr/>
              <p:nvPr/>
            </p:nvSpPr>
            <p:spPr>
              <a:xfrm rot="21557141">
                <a:off x="1959490" y="3462784"/>
                <a:ext cx="311317" cy="2325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p:txBody>
          </p:sp>
        </p:grpSp>
        <p:grpSp>
          <p:nvGrpSpPr>
            <p:cNvPr id="37" name="Group 36"/>
            <p:cNvGrpSpPr/>
            <p:nvPr/>
          </p:nvGrpSpPr>
          <p:grpSpPr>
            <a:xfrm>
              <a:off x="179512" y="3112220"/>
              <a:ext cx="2880276" cy="1183305"/>
              <a:chOff x="4382416" y="496"/>
              <a:chExt cx="1562695" cy="937617"/>
            </a:xfrm>
          </p:grpSpPr>
          <p:sp>
            <p:nvSpPr>
              <p:cNvPr id="38" name="Rounded Rectangle 37"/>
              <p:cNvSpPr/>
              <p:nvPr/>
            </p:nvSpPr>
            <p:spPr>
              <a:xfrm>
                <a:off x="4382416" y="496"/>
                <a:ext cx="1562695" cy="937617"/>
              </a:xfrm>
              <a:prstGeom prst="roundRect">
                <a:avLst>
                  <a:gd name="adj" fmla="val 10000"/>
                </a:avLst>
              </a:prstGeom>
              <a:solidFill>
                <a:srgbClr val="2067D0"/>
              </a:solidFill>
            </p:spPr>
            <p:style>
              <a:lnRef idx="2">
                <a:schemeClr val="lt1">
                  <a:hueOff val="0"/>
                  <a:satOff val="0"/>
                  <a:lumOff val="0"/>
                  <a:alphaOff val="0"/>
                </a:schemeClr>
              </a:lnRef>
              <a:fillRef idx="1">
                <a:scrgbClr r="0" g="0" b="0"/>
              </a:fillRef>
              <a:effectRef idx="0">
                <a:schemeClr val="accent4">
                  <a:shade val="50000"/>
                  <a:hueOff val="0"/>
                  <a:satOff val="0"/>
                  <a:lumOff val="35070"/>
                  <a:alphaOff val="0"/>
                </a:schemeClr>
              </a:effectRef>
              <a:fontRef idx="minor">
                <a:schemeClr val="lt1"/>
              </a:fontRef>
            </p:style>
          </p:sp>
          <p:sp>
            <p:nvSpPr>
              <p:cNvPr id="39" name="Rounded Rectangle 4"/>
              <p:cNvSpPr/>
              <p:nvPr/>
            </p:nvSpPr>
            <p:spPr>
              <a:xfrm>
                <a:off x="4409878" y="27958"/>
                <a:ext cx="1507771" cy="8826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kern="1200" dirty="0" smtClean="0"/>
                  <a:t>Search the literature for relevant data and existing systematic reviews</a:t>
                </a:r>
              </a:p>
            </p:txBody>
          </p:sp>
        </p:grpSp>
        <p:grpSp>
          <p:nvGrpSpPr>
            <p:cNvPr id="40" name="Group 39"/>
            <p:cNvGrpSpPr/>
            <p:nvPr/>
          </p:nvGrpSpPr>
          <p:grpSpPr>
            <a:xfrm>
              <a:off x="3013507" y="3640410"/>
              <a:ext cx="427581" cy="387548"/>
              <a:chOff x="1843231" y="3385999"/>
              <a:chExt cx="427581" cy="387548"/>
            </a:xfrm>
          </p:grpSpPr>
          <p:sp>
            <p:nvSpPr>
              <p:cNvPr id="41" name="Right Arrow 40"/>
              <p:cNvSpPr/>
              <p:nvPr/>
            </p:nvSpPr>
            <p:spPr>
              <a:xfrm rot="10757141">
                <a:off x="1843231" y="3385999"/>
                <a:ext cx="427581" cy="387548"/>
              </a:xfrm>
              <a:prstGeom prst="rightArrow">
                <a:avLst>
                  <a:gd name="adj1" fmla="val 60000"/>
                  <a:gd name="adj2" fmla="val 50000"/>
                </a:avLst>
              </a:prstGeom>
              <a:solidFill>
                <a:srgbClr val="0070C0"/>
              </a:solidFill>
            </p:spPr>
            <p:style>
              <a:lnRef idx="0">
                <a:schemeClr val="accent4">
                  <a:shade val="90000"/>
                  <a:hueOff val="0"/>
                  <a:satOff val="0"/>
                  <a:lumOff val="42021"/>
                  <a:alphaOff val="0"/>
                </a:schemeClr>
              </a:lnRef>
              <a:fillRef idx="1">
                <a:scrgbClr r="0" g="0" b="0"/>
              </a:fillRef>
              <a:effectRef idx="0">
                <a:schemeClr val="accent4">
                  <a:shade val="90000"/>
                  <a:hueOff val="0"/>
                  <a:satOff val="0"/>
                  <a:lumOff val="42021"/>
                  <a:alphaOff val="0"/>
                </a:schemeClr>
              </a:effectRef>
              <a:fontRef idx="minor">
                <a:schemeClr val="lt1"/>
              </a:fontRef>
            </p:style>
          </p:sp>
          <p:sp>
            <p:nvSpPr>
              <p:cNvPr id="42" name="Right Arrow 4"/>
              <p:cNvSpPr/>
              <p:nvPr/>
            </p:nvSpPr>
            <p:spPr>
              <a:xfrm rot="21557141">
                <a:off x="1959490" y="3462784"/>
                <a:ext cx="311317" cy="2325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p:txBody>
          </p:sp>
        </p:grpSp>
      </p:grpSp>
    </p:spTree>
    <p:extLst>
      <p:ext uri="{BB962C8B-B14F-4D97-AF65-F5344CB8AC3E}">
        <p14:creationId xmlns:p14="http://schemas.microsoft.com/office/powerpoint/2010/main" val="1819239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sz="4400" dirty="0">
                <a:cs typeface="Times New Roman" pitchFamily="18" charset="0"/>
              </a:rPr>
              <a:t>GRADE: </a:t>
            </a:r>
            <a:r>
              <a:rPr lang="en-GB" sz="3200" dirty="0">
                <a:cs typeface="Times New Roman" pitchFamily="18" charset="0"/>
              </a:rPr>
              <a:t>G</a:t>
            </a:r>
            <a:r>
              <a:rPr lang="en-GB" dirty="0">
                <a:cs typeface="Times New Roman" pitchFamily="18" charset="0"/>
              </a:rPr>
              <a:t>rades of </a:t>
            </a:r>
            <a:r>
              <a:rPr lang="en-GB" sz="3200" dirty="0">
                <a:cs typeface="Times New Roman" pitchFamily="18" charset="0"/>
              </a:rPr>
              <a:t>R</a:t>
            </a:r>
            <a:r>
              <a:rPr lang="en-GB" dirty="0">
                <a:cs typeface="Times New Roman" pitchFamily="18" charset="0"/>
              </a:rPr>
              <a:t>ecommendation </a:t>
            </a:r>
            <a:r>
              <a:rPr lang="en-GB" sz="3200" dirty="0">
                <a:cs typeface="Times New Roman" pitchFamily="18" charset="0"/>
              </a:rPr>
              <a:t>A</a:t>
            </a:r>
            <a:r>
              <a:rPr lang="en-GB" dirty="0">
                <a:cs typeface="Times New Roman" pitchFamily="18" charset="0"/>
              </a:rPr>
              <a:t>ssessment, </a:t>
            </a:r>
            <a:r>
              <a:rPr lang="en-GB" sz="3200" dirty="0">
                <a:cs typeface="Times New Roman" pitchFamily="18" charset="0"/>
              </a:rPr>
              <a:t>D</a:t>
            </a:r>
            <a:r>
              <a:rPr lang="en-GB" dirty="0">
                <a:cs typeface="Times New Roman" pitchFamily="18" charset="0"/>
              </a:rPr>
              <a:t>evelopment and </a:t>
            </a:r>
            <a:r>
              <a:rPr lang="en-GB" sz="3200" dirty="0">
                <a:cs typeface="Times New Roman" pitchFamily="18" charset="0"/>
              </a:rPr>
              <a:t>E</a:t>
            </a:r>
            <a:r>
              <a:rPr lang="en-GB" dirty="0">
                <a:cs typeface="Times New Roman" pitchFamily="18" charset="0"/>
              </a:rPr>
              <a:t>valuation</a:t>
            </a:r>
            <a:r>
              <a:rPr lang="en-GB" dirty="0"/>
              <a:t> </a:t>
            </a:r>
            <a:endParaRPr lang="en-US" dirty="0"/>
          </a:p>
        </p:txBody>
      </p:sp>
      <p:sp>
        <p:nvSpPr>
          <p:cNvPr id="4" name="Content Placeholder 3"/>
          <p:cNvSpPr>
            <a:spLocks noGrp="1"/>
          </p:cNvSpPr>
          <p:nvPr>
            <p:ph idx="1"/>
          </p:nvPr>
        </p:nvSpPr>
        <p:spPr/>
        <p:txBody>
          <a:bodyPr>
            <a:normAutofit lnSpcReduction="10000"/>
          </a:bodyPr>
          <a:lstStyle/>
          <a:p>
            <a:pPr marL="231775" indent="-231775">
              <a:spcAft>
                <a:spcPts val="1000"/>
              </a:spcAft>
              <a:buFont typeface="Arial" pitchFamily="34" charset="0"/>
              <a:buChar char="•"/>
              <a:defRPr/>
            </a:pPr>
            <a:r>
              <a:rPr lang="en-US" dirty="0">
                <a:solidFill>
                  <a:srgbClr val="000066"/>
                </a:solidFill>
                <a:latin typeface="Arial" pitchFamily="34" charset="0"/>
              </a:rPr>
              <a:t>Aim: to develop a common, transparent and sensible system for grading the quality of evidence and the strength of recommendations (over 100 systems)</a:t>
            </a:r>
          </a:p>
          <a:p>
            <a:pPr marL="225425" indent="-225425">
              <a:spcAft>
                <a:spcPts val="1000"/>
              </a:spcAft>
              <a:buFont typeface="Arial" pitchFamily="34" charset="0"/>
              <a:buChar char="•"/>
              <a:defRPr/>
            </a:pPr>
            <a:r>
              <a:rPr lang="en-US" dirty="0">
                <a:solidFill>
                  <a:srgbClr val="000066"/>
                </a:solidFill>
                <a:latin typeface="Arial" pitchFamily="34" charset="0"/>
              </a:rPr>
              <a:t>International group of guideline developers, methodologists, and clinicians from around the world (&gt;100 contributors) – since 2000</a:t>
            </a:r>
          </a:p>
          <a:p>
            <a:pPr marL="225425" indent="-225425">
              <a:spcAft>
                <a:spcPts val="1000"/>
              </a:spcAft>
              <a:buFont typeface="Arial" pitchFamily="34" charset="0"/>
              <a:buChar char="•"/>
              <a:defRPr/>
            </a:pPr>
            <a:r>
              <a:rPr lang="en-US" dirty="0">
                <a:solidFill>
                  <a:srgbClr val="000066"/>
                </a:solidFill>
              </a:rPr>
              <a:t>International group: ACCP, AHRQ, Australian NMRC, BMJ Clinical Evidence, CC, CDC, McMaster Uni., NICE, Oxford CEBM, SIGN, UpToDate, USPSTF, WHO</a:t>
            </a:r>
          </a:p>
          <a:p>
            <a:endParaRPr lang="en-US" dirty="0"/>
          </a:p>
        </p:txBody>
      </p:sp>
    </p:spTree>
    <p:extLst>
      <p:ext uri="{BB962C8B-B14F-4D97-AF65-F5344CB8AC3E}">
        <p14:creationId xmlns:p14="http://schemas.microsoft.com/office/powerpoint/2010/main" val="2142714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87232" y="260648"/>
            <a:ext cx="8229600" cy="792088"/>
          </a:xfrm>
        </p:spPr>
        <p:txBody>
          <a:bodyPr lIns="82281" tIns="41141" rIns="82281" bIns="41141" anchor="t">
            <a:normAutofit fontScale="90000"/>
          </a:bodyPr>
          <a:lstStyle/>
          <a:p>
            <a:pPr algn="ctr">
              <a:defRPr/>
            </a:pPr>
            <a:r>
              <a:rPr lang="en-US" dirty="0" smtClean="0">
                <a:effectLst>
                  <a:outerShdw blurRad="38100" dist="38100" dir="2700000" algn="tl">
                    <a:srgbClr val="C0C0C0"/>
                  </a:outerShdw>
                </a:effectLst>
              </a:rPr>
              <a:t>Determinants of Quality</a:t>
            </a:r>
            <a:br>
              <a:rPr lang="en-US" dirty="0" smtClean="0">
                <a:effectLst>
                  <a:outerShdw blurRad="38100" dist="38100" dir="2700000" algn="tl">
                    <a:srgbClr val="C0C0C0"/>
                  </a:outerShdw>
                </a:effectLst>
              </a:rPr>
            </a:br>
            <a:endParaRPr lang="en-US" dirty="0" smtClean="0">
              <a:effectLst>
                <a:outerShdw blurRad="38100" dist="38100" dir="2700000" algn="tl">
                  <a:srgbClr val="C0C0C0"/>
                </a:outerShdw>
              </a:effectLst>
            </a:endParaRPr>
          </a:p>
        </p:txBody>
      </p:sp>
      <p:sp>
        <p:nvSpPr>
          <p:cNvPr id="532483" name="Rectangle 3"/>
          <p:cNvSpPr>
            <a:spLocks noGrp="1" noChangeArrowheads="1"/>
          </p:cNvSpPr>
          <p:nvPr>
            <p:ph sz="half" idx="1"/>
          </p:nvPr>
        </p:nvSpPr>
        <p:spPr>
          <a:xfrm>
            <a:off x="179512" y="2060848"/>
            <a:ext cx="3672408" cy="4319068"/>
          </a:xfrm>
        </p:spPr>
        <p:txBody>
          <a:bodyPr lIns="82281" tIns="41141" rIns="82281" bIns="41141">
            <a:normAutofit/>
          </a:bodyPr>
          <a:lstStyle/>
          <a:p>
            <a:pPr marL="517032" indent="-457200" defTabSz="801472">
              <a:lnSpc>
                <a:spcPct val="90000"/>
              </a:lnSpc>
              <a:buFont typeface="Arial" panose="020B0604020202020204" pitchFamily="34" charset="0"/>
              <a:buChar char="•"/>
            </a:pPr>
            <a:r>
              <a:rPr lang="en-US" b="1" dirty="0" smtClean="0">
                <a:solidFill>
                  <a:srgbClr val="FF0000"/>
                </a:solidFill>
              </a:rPr>
              <a:t>5 factors lower the quality of evidence</a:t>
            </a:r>
          </a:p>
          <a:p>
            <a:pPr marL="683703" lvl="1" defTabSz="801472">
              <a:lnSpc>
                <a:spcPct val="90000"/>
              </a:lnSpc>
              <a:buFont typeface="Arial" panose="020B0604020202020204" pitchFamily="34" charset="0"/>
              <a:buChar char="•"/>
            </a:pPr>
            <a:r>
              <a:rPr lang="en-US" sz="2000" dirty="0"/>
              <a:t>Limitations of the studies, in design and execution</a:t>
            </a:r>
          </a:p>
          <a:p>
            <a:pPr marL="683703" lvl="1" defTabSz="801472">
              <a:lnSpc>
                <a:spcPct val="90000"/>
              </a:lnSpc>
              <a:buFont typeface="Arial" panose="020B0604020202020204" pitchFamily="34" charset="0"/>
              <a:buChar char="•"/>
            </a:pPr>
            <a:r>
              <a:rPr lang="en-US" sz="2000" dirty="0"/>
              <a:t>Inconsistency</a:t>
            </a:r>
          </a:p>
          <a:p>
            <a:pPr marL="683703" lvl="1" defTabSz="801472">
              <a:lnSpc>
                <a:spcPct val="90000"/>
              </a:lnSpc>
              <a:buFont typeface="Arial" panose="020B0604020202020204" pitchFamily="34" charset="0"/>
              <a:buChar char="•"/>
            </a:pPr>
            <a:r>
              <a:rPr lang="en-US" sz="2000" dirty="0"/>
              <a:t>Indirectness</a:t>
            </a:r>
          </a:p>
          <a:p>
            <a:pPr marL="683703" lvl="1" defTabSz="801472">
              <a:lnSpc>
                <a:spcPct val="90000"/>
              </a:lnSpc>
              <a:buFont typeface="Arial" panose="020B0604020202020204" pitchFamily="34" charset="0"/>
              <a:buChar char="•"/>
            </a:pPr>
            <a:r>
              <a:rPr lang="en-US" sz="2000" dirty="0"/>
              <a:t>Imprecision</a:t>
            </a:r>
          </a:p>
          <a:p>
            <a:pPr marL="683703" lvl="1" defTabSz="801472">
              <a:lnSpc>
                <a:spcPct val="90000"/>
              </a:lnSpc>
              <a:buFont typeface="Arial" panose="020B0604020202020204" pitchFamily="34" charset="0"/>
              <a:buChar char="•"/>
            </a:pPr>
            <a:r>
              <a:rPr lang="en-US" sz="2000" dirty="0"/>
              <a:t>Reporting bias</a:t>
            </a:r>
          </a:p>
          <a:p>
            <a:pPr marL="648413" lvl="1" indent="-250460" defTabSz="801472">
              <a:lnSpc>
                <a:spcPct val="90000"/>
              </a:lnSpc>
              <a:buFont typeface="Arial" panose="020B0604020202020204" pitchFamily="34" charset="0"/>
              <a:buChar char="•"/>
            </a:pPr>
            <a:endParaRPr lang="en-US" sz="1600" dirty="0"/>
          </a:p>
        </p:txBody>
      </p:sp>
      <p:sp>
        <p:nvSpPr>
          <p:cNvPr id="5" name="Content Placeholder 4"/>
          <p:cNvSpPr>
            <a:spLocks noGrp="1"/>
          </p:cNvSpPr>
          <p:nvPr>
            <p:ph sz="half" idx="2"/>
          </p:nvPr>
        </p:nvSpPr>
        <p:spPr>
          <a:xfrm>
            <a:off x="4602032" y="1700809"/>
            <a:ext cx="4434464" cy="4176463"/>
          </a:xfrm>
        </p:spPr>
        <p:txBody>
          <a:bodyPr>
            <a:normAutofit/>
          </a:bodyPr>
          <a:lstStyle/>
          <a:p>
            <a:pPr marL="517032" indent="-457200" defTabSz="801472">
              <a:lnSpc>
                <a:spcPct val="80000"/>
              </a:lnSpc>
              <a:buFont typeface="Arial" panose="020B0604020202020204" pitchFamily="34" charset="0"/>
              <a:buChar char="•"/>
            </a:pPr>
            <a:r>
              <a:rPr lang="en-CA" b="1" dirty="0">
                <a:solidFill>
                  <a:schemeClr val="accent1">
                    <a:lumMod val="75000"/>
                  </a:schemeClr>
                </a:solidFill>
              </a:rPr>
              <a:t>3 Factors raise the quality of the evidence</a:t>
            </a:r>
            <a:endParaRPr lang="en-US" b="1" dirty="0">
              <a:solidFill>
                <a:schemeClr val="accent1">
                  <a:lumMod val="75000"/>
                </a:schemeClr>
              </a:solidFill>
            </a:endParaRPr>
          </a:p>
          <a:p>
            <a:pPr marL="683703" lvl="1" defTabSz="801472">
              <a:lnSpc>
                <a:spcPct val="80000"/>
              </a:lnSpc>
              <a:buFont typeface="Arial" panose="020B0604020202020204" pitchFamily="34" charset="0"/>
              <a:buChar char="•"/>
            </a:pPr>
            <a:r>
              <a:rPr lang="en-US" sz="2000" dirty="0" smtClean="0"/>
              <a:t>Large </a:t>
            </a:r>
            <a:r>
              <a:rPr lang="en-US" sz="2000" dirty="0"/>
              <a:t>magnitude </a:t>
            </a:r>
            <a:r>
              <a:rPr lang="en-US" sz="2000" dirty="0" smtClean="0"/>
              <a:t>of effect can </a:t>
            </a:r>
            <a:r>
              <a:rPr lang="en-US" sz="2000" dirty="0"/>
              <a:t>upgrade one level</a:t>
            </a:r>
          </a:p>
          <a:p>
            <a:pPr marL="683703" lvl="1" defTabSz="801472">
              <a:lnSpc>
                <a:spcPct val="80000"/>
              </a:lnSpc>
              <a:buFont typeface="Arial" panose="020B0604020202020204" pitchFamily="34" charset="0"/>
              <a:buChar char="•"/>
            </a:pPr>
            <a:r>
              <a:rPr lang="en-US" sz="2000" dirty="0" smtClean="0"/>
              <a:t>Dose </a:t>
            </a:r>
            <a:r>
              <a:rPr lang="en-US" sz="2000" dirty="0"/>
              <a:t>response relation </a:t>
            </a:r>
          </a:p>
          <a:p>
            <a:pPr marL="683703" lvl="1" defTabSz="801472">
              <a:lnSpc>
                <a:spcPct val="80000"/>
              </a:lnSpc>
              <a:buFont typeface="Arial" panose="020B0604020202020204" pitchFamily="34" charset="0"/>
              <a:buChar char="•"/>
            </a:pPr>
            <a:r>
              <a:rPr lang="en-US" sz="2000" dirty="0"/>
              <a:t>R</a:t>
            </a:r>
            <a:r>
              <a:rPr lang="en-US" sz="2000" dirty="0" smtClean="0"/>
              <a:t>esidual </a:t>
            </a:r>
            <a:r>
              <a:rPr lang="en-US" sz="2000" dirty="0"/>
              <a:t>confounding unlikely to be responsible for observed effect</a:t>
            </a:r>
          </a:p>
          <a:p>
            <a:endParaRPr lang="en-GB" dirty="0"/>
          </a:p>
        </p:txBody>
      </p:sp>
      <p:sp>
        <p:nvSpPr>
          <p:cNvPr id="2" name="Up Arrow 1"/>
          <p:cNvSpPr/>
          <p:nvPr/>
        </p:nvSpPr>
        <p:spPr>
          <a:xfrm>
            <a:off x="6372200" y="4005064"/>
            <a:ext cx="909815" cy="12961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own Arrow 2"/>
          <p:cNvSpPr/>
          <p:nvPr/>
        </p:nvSpPr>
        <p:spPr>
          <a:xfrm>
            <a:off x="2555776" y="4107944"/>
            <a:ext cx="861824" cy="1379552"/>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151008" y="5877272"/>
            <a:ext cx="4902048" cy="523220"/>
          </a:xfrm>
          <a:prstGeom prst="rect">
            <a:avLst/>
          </a:prstGeom>
          <a:ln>
            <a:solidFill>
              <a:schemeClr val="tx1"/>
            </a:solidFill>
          </a:ln>
        </p:spPr>
        <p:txBody>
          <a:bodyPr wrap="none">
            <a:spAutoFit/>
          </a:bodyPr>
          <a:lstStyle/>
          <a:p>
            <a:pPr algn="ctr"/>
            <a:r>
              <a:rPr lang="en-GB" sz="2800" b="1" dirty="0" smtClean="0"/>
              <a:t>Observational </a:t>
            </a:r>
            <a:r>
              <a:rPr lang="en-GB" sz="2800" b="1" dirty="0"/>
              <a:t>studies start low </a:t>
            </a:r>
          </a:p>
        </p:txBody>
      </p:sp>
      <p:sp>
        <p:nvSpPr>
          <p:cNvPr id="6" name="Up-Down Arrow 5"/>
          <p:cNvSpPr/>
          <p:nvPr/>
        </p:nvSpPr>
        <p:spPr>
          <a:xfrm>
            <a:off x="4314000" y="1874504"/>
            <a:ext cx="288032" cy="3600400"/>
          </a:xfrm>
          <a:prstGeom prst="up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986688" y="920397"/>
            <a:ext cx="2809448" cy="523220"/>
          </a:xfrm>
          <a:prstGeom prst="rect">
            <a:avLst/>
          </a:prstGeom>
          <a:ln>
            <a:solidFill>
              <a:schemeClr val="tx1"/>
            </a:solidFill>
          </a:ln>
        </p:spPr>
        <p:txBody>
          <a:bodyPr wrap="square">
            <a:spAutoFit/>
          </a:bodyPr>
          <a:lstStyle/>
          <a:p>
            <a:pPr algn="ctr"/>
            <a:r>
              <a:rPr lang="en-GB" sz="2800" b="1" dirty="0"/>
              <a:t>RCTs start </a:t>
            </a:r>
            <a:r>
              <a:rPr lang="en-GB" sz="2800" b="1" dirty="0" smtClean="0"/>
              <a:t>high</a:t>
            </a:r>
            <a:endParaRPr lang="en-GB" sz="2800" dirty="0"/>
          </a:p>
        </p:txBody>
      </p:sp>
    </p:spTree>
    <p:extLst>
      <p:ext uri="{BB962C8B-B14F-4D97-AF65-F5344CB8AC3E}">
        <p14:creationId xmlns:p14="http://schemas.microsoft.com/office/powerpoint/2010/main" val="3399724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67544" y="620688"/>
            <a:ext cx="8147248" cy="2146250"/>
          </a:xfrm>
        </p:spPr>
        <p:txBody>
          <a:bodyPr lIns="91424" tIns="45712" rIns="91424" bIns="45712">
            <a:normAutofit/>
          </a:bodyPr>
          <a:lstStyle/>
          <a:p>
            <a:pPr>
              <a:defRPr/>
            </a:pPr>
            <a:r>
              <a:rPr lang="fr-FR" sz="4000" b="0" dirty="0" err="1" smtClean="0">
                <a:effectLst>
                  <a:outerShdw blurRad="38100" dist="38100" dir="2700000" algn="tl">
                    <a:srgbClr val="C0C0C0"/>
                  </a:outerShdw>
                </a:effectLst>
              </a:rPr>
              <a:t>Quality</a:t>
            </a:r>
            <a:r>
              <a:rPr lang="fr-FR" sz="4000" b="0" dirty="0" smtClean="0">
                <a:effectLst>
                  <a:outerShdw blurRad="38100" dist="38100" dir="2700000" algn="tl">
                    <a:srgbClr val="C0C0C0"/>
                  </a:outerShdw>
                </a:effectLst>
              </a:rPr>
              <a:t> of the </a:t>
            </a:r>
            <a:r>
              <a:rPr lang="fr-FR" sz="4000" b="0" dirty="0" err="1">
                <a:effectLst>
                  <a:outerShdw blurRad="38100" dist="38100" dir="2700000" algn="tl">
                    <a:srgbClr val="C0C0C0"/>
                  </a:outerShdw>
                </a:effectLst>
              </a:rPr>
              <a:t>e</a:t>
            </a:r>
            <a:r>
              <a:rPr lang="fr-FR" sz="4000" b="0" dirty="0" err="1" smtClean="0">
                <a:effectLst>
                  <a:outerShdw blurRad="38100" dist="38100" dir="2700000" algn="tl">
                    <a:srgbClr val="C0C0C0"/>
                  </a:outerShdw>
                </a:effectLst>
              </a:rPr>
              <a:t>vidence</a:t>
            </a:r>
            <a:r>
              <a:rPr lang="fr-FR" b="0" dirty="0" smtClean="0">
                <a:effectLst>
                  <a:outerShdw blurRad="38100" dist="38100" dir="2700000" algn="tl">
                    <a:srgbClr val="C0C0C0"/>
                  </a:outerShdw>
                </a:effectLst>
              </a:rPr>
              <a:t/>
            </a:r>
            <a:br>
              <a:rPr lang="fr-FR" b="0" dirty="0" smtClean="0">
                <a:effectLst>
                  <a:outerShdw blurRad="38100" dist="38100" dir="2700000" algn="tl">
                    <a:srgbClr val="C0C0C0"/>
                  </a:outerShdw>
                </a:effectLst>
              </a:rPr>
            </a:br>
            <a:r>
              <a:rPr lang="en-US" sz="2400" dirty="0">
                <a:solidFill>
                  <a:schemeClr val="tx1"/>
                </a:solidFill>
              </a:rPr>
              <a:t>The extent to which one can be confident that an estimate of effect or association is correct.</a:t>
            </a:r>
            <a:br>
              <a:rPr lang="en-US" sz="2400" dirty="0">
                <a:solidFill>
                  <a:schemeClr val="tx1"/>
                </a:solidFill>
              </a:rPr>
            </a:br>
            <a:endParaRPr lang="fr-CH" b="0" dirty="0" smtClean="0">
              <a:solidFill>
                <a:schemeClr val="tx1"/>
              </a:solidFill>
              <a:effectLst>
                <a:outerShdw blurRad="38100" dist="38100" dir="2700000" algn="tl">
                  <a:srgbClr val="C0C0C0"/>
                </a:outerShdw>
              </a:effectLst>
            </a:endParaRPr>
          </a:p>
        </p:txBody>
      </p:sp>
      <p:sp>
        <p:nvSpPr>
          <p:cNvPr id="18435" name="Espaço Reservado para Conteúdo 2"/>
          <p:cNvSpPr>
            <a:spLocks noGrp="1"/>
          </p:cNvSpPr>
          <p:nvPr>
            <p:ph idx="4294967295"/>
          </p:nvPr>
        </p:nvSpPr>
        <p:spPr>
          <a:xfrm>
            <a:off x="179512" y="2276872"/>
            <a:ext cx="8964488" cy="3800870"/>
          </a:xfrm>
        </p:spPr>
        <p:txBody>
          <a:bodyPr lIns="91424" tIns="45712" rIns="91424" bIns="45712">
            <a:normAutofit/>
          </a:bodyPr>
          <a:lstStyle/>
          <a:p>
            <a:pPr eaLnBrk="1" hangingPunct="1">
              <a:buFont typeface="Arial" panose="020B0604020202020204" pitchFamily="34" charset="0"/>
              <a:buChar char="•"/>
            </a:pPr>
            <a:r>
              <a:rPr lang="en-US" sz="2000" b="1" dirty="0" smtClean="0"/>
              <a:t>High</a:t>
            </a:r>
            <a:r>
              <a:rPr lang="en-US" sz="2000" b="1" dirty="0"/>
              <a:t>, </a:t>
            </a:r>
            <a:r>
              <a:rPr lang="en-US" sz="2000" dirty="0"/>
              <a:t>further research is very unlikely to change our confidence in the estimate of effect</a:t>
            </a:r>
          </a:p>
          <a:p>
            <a:pPr eaLnBrk="1" hangingPunct="1">
              <a:buFont typeface="Arial" panose="020B0604020202020204" pitchFamily="34" charset="0"/>
              <a:buChar char="•"/>
            </a:pPr>
            <a:endParaRPr lang="en-US" sz="1200" b="1" dirty="0"/>
          </a:p>
          <a:p>
            <a:pPr eaLnBrk="1" hangingPunct="1">
              <a:buFont typeface="Arial" panose="020B0604020202020204" pitchFamily="34" charset="0"/>
              <a:buChar char="•"/>
            </a:pPr>
            <a:r>
              <a:rPr lang="en-US" sz="2000" b="1" dirty="0"/>
              <a:t>Moderate, </a:t>
            </a:r>
            <a:r>
              <a:rPr lang="en-US" sz="2000" dirty="0"/>
              <a:t>further research is likely to have an important impact on our confidence in the estimate and may change the estimate</a:t>
            </a:r>
          </a:p>
          <a:p>
            <a:pPr eaLnBrk="1" hangingPunct="1">
              <a:buFont typeface="Arial" panose="020B0604020202020204" pitchFamily="34" charset="0"/>
              <a:buChar char="•"/>
            </a:pPr>
            <a:endParaRPr lang="en-US" sz="1200" b="1" dirty="0"/>
          </a:p>
          <a:p>
            <a:pPr eaLnBrk="1" hangingPunct="1">
              <a:buFont typeface="Arial" panose="020B0604020202020204" pitchFamily="34" charset="0"/>
              <a:buChar char="•"/>
            </a:pPr>
            <a:r>
              <a:rPr lang="en-US" sz="2000" b="1" dirty="0"/>
              <a:t>Low, </a:t>
            </a:r>
            <a:r>
              <a:rPr lang="en-US" sz="2000" dirty="0"/>
              <a:t>further research is very likely to have an important impact on our confidence in the estimate and is likely to change the estimate</a:t>
            </a:r>
          </a:p>
          <a:p>
            <a:pPr eaLnBrk="1" hangingPunct="1">
              <a:buFont typeface="Arial" panose="020B0604020202020204" pitchFamily="34" charset="0"/>
              <a:buChar char="•"/>
            </a:pPr>
            <a:endParaRPr lang="en-US" sz="1200" b="1" dirty="0"/>
          </a:p>
          <a:p>
            <a:pPr eaLnBrk="1" hangingPunct="1">
              <a:buFont typeface="Arial" panose="020B0604020202020204" pitchFamily="34" charset="0"/>
              <a:buChar char="•"/>
            </a:pPr>
            <a:r>
              <a:rPr lang="en-US" sz="2000" b="1" dirty="0"/>
              <a:t>Very low, </a:t>
            </a:r>
            <a:r>
              <a:rPr lang="en-US" sz="2000" dirty="0"/>
              <a:t>any estimate of effect is very uncertain</a:t>
            </a:r>
          </a:p>
          <a:p>
            <a:pPr eaLnBrk="1" hangingPunct="1">
              <a:buFont typeface="Arial" panose="020B0604020202020204" pitchFamily="34" charset="0"/>
              <a:buChar char="•"/>
            </a:pPr>
            <a:endParaRPr lang="fr-CH" sz="2000" dirty="0"/>
          </a:p>
        </p:txBody>
      </p:sp>
    </p:spTree>
    <p:extLst>
      <p:ext uri="{BB962C8B-B14F-4D97-AF65-F5344CB8AC3E}">
        <p14:creationId xmlns:p14="http://schemas.microsoft.com/office/powerpoint/2010/main" val="2775661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guidelines…</a:t>
            </a:r>
            <a:endParaRPr lang="en-US" dirty="0"/>
          </a:p>
        </p:txBody>
      </p:sp>
      <p:sp>
        <p:nvSpPr>
          <p:cNvPr id="3" name="Content Placeholder 2"/>
          <p:cNvSpPr>
            <a:spLocks noGrp="1"/>
          </p:cNvSpPr>
          <p:nvPr>
            <p:ph idx="1"/>
          </p:nvPr>
        </p:nvSpPr>
        <p:spPr/>
        <p:txBody>
          <a:bodyPr>
            <a:normAutofit lnSpcReduction="10000"/>
          </a:bodyPr>
          <a:lstStyle/>
          <a:p>
            <a:pPr marL="411163">
              <a:spcBef>
                <a:spcPts val="800"/>
              </a:spcBef>
              <a:buFont typeface="Wingdings" pitchFamily="2" charset="2"/>
              <a:buChar char=""/>
            </a:pPr>
            <a:r>
              <a:rPr lang="en-US" sz="2400" dirty="0"/>
              <a:t>Must meet the highest quality standards for evidence-based guidelines</a:t>
            </a:r>
          </a:p>
          <a:p>
            <a:pPr marL="411163">
              <a:spcBef>
                <a:spcPts val="800"/>
              </a:spcBef>
              <a:buFont typeface="Wingdings" pitchFamily="2" charset="2"/>
              <a:buChar char=""/>
            </a:pPr>
            <a:r>
              <a:rPr lang="en-US" sz="2400" dirty="0"/>
              <a:t>Must be based on high-quality systematic reviews of all relevant evidence</a:t>
            </a:r>
            <a:endParaRPr lang="en-US" sz="2400" b="1" dirty="0"/>
          </a:p>
          <a:p>
            <a:pPr marL="411163">
              <a:spcBef>
                <a:spcPts val="800"/>
              </a:spcBef>
              <a:buFont typeface="Wingdings" pitchFamily="2" charset="2"/>
              <a:buChar char=""/>
            </a:pPr>
            <a:r>
              <a:rPr lang="en-US" sz="2400" dirty="0"/>
              <a:t>Use GRADE, which provides an explicit approach to: </a:t>
            </a:r>
          </a:p>
          <a:p>
            <a:pPr marL="873125" lvl="1">
              <a:spcBef>
                <a:spcPts val="800"/>
              </a:spcBef>
              <a:buFont typeface="Wingdings" pitchFamily="2" charset="2"/>
              <a:buChar char=""/>
            </a:pPr>
            <a:r>
              <a:rPr lang="en-US" sz="2000" dirty="0"/>
              <a:t>Assessing the quality of the evidence across studies and outcomes</a:t>
            </a:r>
          </a:p>
          <a:p>
            <a:pPr marL="873125" lvl="1">
              <a:spcBef>
                <a:spcPts val="800"/>
              </a:spcBef>
              <a:buFont typeface="Wingdings" pitchFamily="2" charset="2"/>
              <a:buChar char=""/>
            </a:pPr>
            <a:r>
              <a:rPr lang="en-US" sz="2000" dirty="0"/>
              <a:t>Translating evidence to recommendations</a:t>
            </a:r>
          </a:p>
          <a:p>
            <a:pPr marL="411163">
              <a:spcBef>
                <a:spcPts val="800"/>
              </a:spcBef>
              <a:buFont typeface="Wingdings" pitchFamily="2" charset="2"/>
              <a:buChar char=""/>
            </a:pPr>
            <a:r>
              <a:rPr lang="en-US" sz="2400" dirty="0"/>
              <a:t>Incorporate multiple processes to minimize bias and optimize usability</a:t>
            </a:r>
          </a:p>
          <a:p>
            <a:pPr marL="411163">
              <a:spcBef>
                <a:spcPts val="800"/>
              </a:spcBef>
              <a:buFont typeface="Wingdings" pitchFamily="2" charset="2"/>
              <a:buChar char=""/>
            </a:pPr>
            <a:r>
              <a:rPr lang="en-US" sz="2400" dirty="0"/>
              <a:t>Must incorporate transparency in all judgments and decision making</a:t>
            </a:r>
          </a:p>
          <a:p>
            <a:endParaRPr lang="en-US" dirty="0"/>
          </a:p>
        </p:txBody>
      </p:sp>
      <p:sp>
        <p:nvSpPr>
          <p:cNvPr id="4" name="Footer Placeholder 3"/>
          <p:cNvSpPr>
            <a:spLocks noGrp="1"/>
          </p:cNvSpPr>
          <p:nvPr>
            <p:ph type="ftr" sz="quarter" idx="3"/>
          </p:nvPr>
        </p:nvSpPr>
        <p:spPr/>
        <p:txBody>
          <a:bodyPr/>
          <a:lstStyle/>
          <a:p>
            <a:r>
              <a:rPr lang="en-US" smtClean="0"/>
              <a:t>Filename</a:t>
            </a:r>
            <a:endParaRPr lang="en-GB" dirty="0"/>
          </a:p>
        </p:txBody>
      </p:sp>
    </p:spTree>
    <p:extLst>
      <p:ext uri="{BB962C8B-B14F-4D97-AF65-F5344CB8AC3E}">
        <p14:creationId xmlns:p14="http://schemas.microsoft.com/office/powerpoint/2010/main" val="2702019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p:txBody>
          <a:bodyPr/>
          <a:lstStyle/>
          <a:p>
            <a:pPr>
              <a:defRPr/>
            </a:pPr>
            <a:r>
              <a:rPr lang="en-GB" dirty="0" smtClean="0"/>
              <a:t>Formulation </a:t>
            </a:r>
            <a:r>
              <a:rPr lang="en-GB" dirty="0"/>
              <a:t>of recommendations</a:t>
            </a:r>
            <a:endParaRPr lang="nb-NO" dirty="0" smtClean="0">
              <a:effectLst>
                <a:outerShdw blurRad="38100" dist="38100" dir="2700000" algn="tl">
                  <a:srgbClr val="C0C0C0"/>
                </a:outerShdw>
              </a:effectLst>
            </a:endParaRPr>
          </a:p>
        </p:txBody>
      </p:sp>
      <p:sp>
        <p:nvSpPr>
          <p:cNvPr id="10243" name="Rectangle 3"/>
          <p:cNvSpPr>
            <a:spLocks noGrp="1" noChangeArrowheads="1"/>
          </p:cNvSpPr>
          <p:nvPr>
            <p:ph type="body" idx="1"/>
          </p:nvPr>
        </p:nvSpPr>
        <p:spPr>
          <a:xfrm>
            <a:off x="0" y="1514720"/>
            <a:ext cx="8964487" cy="4722591"/>
          </a:xfrm>
        </p:spPr>
        <p:txBody>
          <a:bodyPr>
            <a:noAutofit/>
          </a:bodyPr>
          <a:lstStyle/>
          <a:p>
            <a:r>
              <a:rPr lang="en-GB" dirty="0"/>
              <a:t>Strength of each recommendation </a:t>
            </a:r>
            <a:r>
              <a:rPr lang="en-GB" dirty="0" smtClean="0"/>
              <a:t>will </a:t>
            </a:r>
            <a:r>
              <a:rPr lang="en-GB" dirty="0"/>
              <a:t>be determined by assessing each intervention </a:t>
            </a:r>
            <a:r>
              <a:rPr lang="en-GB" dirty="0" smtClean="0"/>
              <a:t>based on:</a:t>
            </a:r>
            <a:endParaRPr lang="en-GB" dirty="0"/>
          </a:p>
          <a:p>
            <a:pPr marL="914400" lvl="1" indent="-457200" eaLnBrk="1" hangingPunct="1">
              <a:buFont typeface="+mj-lt"/>
              <a:buAutoNum type="arabicPeriod"/>
            </a:pPr>
            <a:r>
              <a:rPr lang="en-GB" dirty="0" smtClean="0"/>
              <a:t>desirable </a:t>
            </a:r>
            <a:r>
              <a:rPr lang="en-GB" dirty="0"/>
              <a:t>and undesirable effects;</a:t>
            </a:r>
          </a:p>
          <a:p>
            <a:pPr marL="914400" lvl="1" indent="-457200" eaLnBrk="1" hangingPunct="1">
              <a:buFont typeface="+mj-lt"/>
              <a:buAutoNum type="arabicPeriod"/>
            </a:pPr>
            <a:r>
              <a:rPr lang="en-GB" dirty="0" smtClean="0"/>
              <a:t>quality </a:t>
            </a:r>
            <a:r>
              <a:rPr lang="en-GB" dirty="0"/>
              <a:t>of available evidence;</a:t>
            </a:r>
          </a:p>
          <a:p>
            <a:pPr marL="914400" lvl="1" indent="-457200" eaLnBrk="1" hangingPunct="1">
              <a:buFont typeface="+mj-lt"/>
              <a:buAutoNum type="arabicPeriod"/>
            </a:pPr>
            <a:r>
              <a:rPr lang="en-GB" dirty="0" smtClean="0"/>
              <a:t>values </a:t>
            </a:r>
            <a:r>
              <a:rPr lang="en-GB" dirty="0"/>
              <a:t>and preferences related to interventions in different </a:t>
            </a:r>
            <a:r>
              <a:rPr lang="en-GB" dirty="0" smtClean="0"/>
              <a:t>settings</a:t>
            </a:r>
            <a:r>
              <a:rPr lang="en-GB" dirty="0"/>
              <a:t>;</a:t>
            </a:r>
          </a:p>
          <a:p>
            <a:pPr marL="914400" lvl="1" indent="-457200" eaLnBrk="1" hangingPunct="1">
              <a:buFont typeface="+mj-lt"/>
              <a:buAutoNum type="arabicPeriod"/>
            </a:pPr>
            <a:r>
              <a:rPr lang="en-GB" dirty="0" smtClean="0"/>
              <a:t>cost </a:t>
            </a:r>
            <a:r>
              <a:rPr lang="en-GB" dirty="0"/>
              <a:t>of options available to health-care workers in different settings;</a:t>
            </a:r>
          </a:p>
          <a:p>
            <a:pPr marL="914400" lvl="1" indent="-457200" eaLnBrk="1" hangingPunct="1">
              <a:buFont typeface="+mj-lt"/>
              <a:buAutoNum type="arabicPeriod"/>
            </a:pPr>
            <a:r>
              <a:rPr lang="en-GB" dirty="0" smtClean="0"/>
              <a:t>the </a:t>
            </a:r>
            <a:r>
              <a:rPr lang="en-GB" dirty="0"/>
              <a:t>perceived likelihood of the recommendation being modified as a result of further research</a:t>
            </a:r>
            <a:r>
              <a:rPr lang="en-GB" dirty="0" smtClean="0"/>
              <a:t>.</a:t>
            </a:r>
          </a:p>
        </p:txBody>
      </p:sp>
    </p:spTree>
    <p:extLst>
      <p:ext uri="{BB962C8B-B14F-4D97-AF65-F5344CB8AC3E}">
        <p14:creationId xmlns:p14="http://schemas.microsoft.com/office/powerpoint/2010/main" val="4147162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7170" name="Rectangle 2"/>
          <p:cNvSpPr>
            <a:spLocks noGrp="1" noChangeArrowheads="1"/>
          </p:cNvSpPr>
          <p:nvPr>
            <p:ph type="title"/>
          </p:nvPr>
        </p:nvSpPr>
        <p:spPr>
          <a:xfrm>
            <a:off x="381000" y="0"/>
            <a:ext cx="8229600" cy="1066800"/>
          </a:xfrm>
        </p:spPr>
        <p:txBody>
          <a:bodyPr/>
          <a:lstStyle/>
          <a:p>
            <a:r>
              <a:rPr lang="en-US" altLang="en-US" sz="3200" dirty="0">
                <a:latin typeface="Calibri" panose="020F0502020204030204" pitchFamily="34" charset="0"/>
              </a:rPr>
              <a:t>The Four Cornerstones of </a:t>
            </a:r>
            <a:r>
              <a:rPr lang="en-US" altLang="en-US" sz="3200" dirty="0" smtClean="0">
                <a:latin typeface="Calibri" panose="020F0502020204030204" pitchFamily="34" charset="0"/>
              </a:rPr>
              <a:t>WHO’s FP evidence-based </a:t>
            </a:r>
            <a:r>
              <a:rPr lang="en-US" altLang="en-US" sz="3200" dirty="0">
                <a:latin typeface="Calibri" panose="020F0502020204030204" pitchFamily="34" charset="0"/>
              </a:rPr>
              <a:t>guidance</a:t>
            </a:r>
          </a:p>
        </p:txBody>
      </p:sp>
      <p:sp>
        <p:nvSpPr>
          <p:cNvPr id="1287171" name="Text Box 3"/>
          <p:cNvSpPr txBox="1">
            <a:spLocks noChangeArrowheads="1"/>
          </p:cNvSpPr>
          <p:nvPr/>
        </p:nvSpPr>
        <p:spPr bwMode="auto">
          <a:xfrm>
            <a:off x="669925" y="1273351"/>
            <a:ext cx="2543175" cy="53553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GB" altLang="en-US" sz="1600" b="1" i="1" dirty="0">
                <a:solidFill>
                  <a:srgbClr val="000099"/>
                </a:solidFill>
                <a:latin typeface="Calibri" panose="020F0502020204030204" pitchFamily="34" charset="0"/>
              </a:rPr>
              <a:t>Medical Eligibility Criteria for Contraceptive Use</a:t>
            </a:r>
          </a:p>
        </p:txBody>
      </p:sp>
      <p:sp>
        <p:nvSpPr>
          <p:cNvPr id="1287172" name="Text Box 4"/>
          <p:cNvSpPr txBox="1">
            <a:spLocks noChangeArrowheads="1"/>
          </p:cNvSpPr>
          <p:nvPr/>
        </p:nvSpPr>
        <p:spPr bwMode="auto">
          <a:xfrm>
            <a:off x="5385697" y="1263963"/>
            <a:ext cx="3386137" cy="53553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GB" altLang="en-US" sz="1600" b="1" i="1" dirty="0">
                <a:solidFill>
                  <a:srgbClr val="000099"/>
                </a:solidFill>
                <a:latin typeface="Calibri" panose="020F0502020204030204" pitchFamily="34" charset="0"/>
              </a:rPr>
              <a:t>Selected Practice Recommendations for Contraceptive Use</a:t>
            </a:r>
          </a:p>
        </p:txBody>
      </p:sp>
      <p:sp>
        <p:nvSpPr>
          <p:cNvPr id="1287173" name="Text Box 5"/>
          <p:cNvSpPr txBox="1">
            <a:spLocks noChangeArrowheads="1"/>
          </p:cNvSpPr>
          <p:nvPr/>
        </p:nvSpPr>
        <p:spPr bwMode="auto">
          <a:xfrm>
            <a:off x="539750" y="5589588"/>
            <a:ext cx="3527425" cy="75713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GB" altLang="en-US" sz="1600" b="1" i="1" dirty="0">
                <a:solidFill>
                  <a:srgbClr val="000099"/>
                </a:solidFill>
                <a:latin typeface="Calibri" panose="020F0502020204030204" pitchFamily="34" charset="0"/>
              </a:rPr>
              <a:t>Decision-Making Tool for Family Planning Clients and </a:t>
            </a:r>
            <a:r>
              <a:rPr lang="en-GB" altLang="en-US" sz="1600" b="1" i="1" dirty="0" smtClean="0">
                <a:solidFill>
                  <a:srgbClr val="000099"/>
                </a:solidFill>
                <a:latin typeface="Calibri" panose="020F0502020204030204" pitchFamily="34" charset="0"/>
              </a:rPr>
              <a:t>Providers</a:t>
            </a:r>
            <a:r>
              <a:rPr lang="en-US" altLang="en-US" sz="1600" b="1" i="1" dirty="0" smtClean="0">
                <a:solidFill>
                  <a:srgbClr val="000099"/>
                </a:solidFill>
                <a:latin typeface="Calibri" panose="020F0502020204030204" pitchFamily="34" charset="0"/>
              </a:rPr>
              <a:t>(to be </a:t>
            </a:r>
            <a:r>
              <a:rPr lang="en-US" altLang="en-US" sz="1600" b="1" i="1" dirty="0" smtClean="0">
                <a:solidFill>
                  <a:srgbClr val="000099"/>
                </a:solidFill>
                <a:latin typeface="Calibri" panose="020F0502020204030204" pitchFamily="34" charset="0"/>
              </a:rPr>
              <a:t>updated)</a:t>
            </a:r>
            <a:endParaRPr lang="en-GB" altLang="en-US" sz="1600" b="1" i="1" dirty="0">
              <a:solidFill>
                <a:srgbClr val="000099"/>
              </a:solidFill>
              <a:latin typeface="Calibri" panose="020F0502020204030204" pitchFamily="34" charset="0"/>
            </a:endParaRPr>
          </a:p>
        </p:txBody>
      </p:sp>
      <p:sp>
        <p:nvSpPr>
          <p:cNvPr id="1287174" name="Text Box 6"/>
          <p:cNvSpPr txBox="1">
            <a:spLocks noChangeArrowheads="1"/>
          </p:cNvSpPr>
          <p:nvPr/>
        </p:nvSpPr>
        <p:spPr bwMode="auto">
          <a:xfrm>
            <a:off x="5724525" y="5740514"/>
            <a:ext cx="3047309" cy="100642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pPr>
            <a:r>
              <a:rPr lang="en-GB" altLang="en-US" sz="1600" b="1" i="1" dirty="0">
                <a:solidFill>
                  <a:srgbClr val="000099"/>
                </a:solidFill>
                <a:latin typeface="Calibri" panose="020F0502020204030204" pitchFamily="34" charset="0"/>
              </a:rPr>
              <a:t>Handbook for Family Planning </a:t>
            </a:r>
            <a:r>
              <a:rPr lang="en-GB" altLang="en-US" sz="1600" b="1" i="1" dirty="0" smtClean="0">
                <a:solidFill>
                  <a:srgbClr val="000099"/>
                </a:solidFill>
                <a:latin typeface="Calibri" panose="020F0502020204030204" pitchFamily="34" charset="0"/>
              </a:rPr>
              <a:t>Providers</a:t>
            </a:r>
          </a:p>
          <a:p>
            <a:pPr algn="ctr">
              <a:lnSpc>
                <a:spcPct val="90000"/>
              </a:lnSpc>
            </a:pPr>
            <a:r>
              <a:rPr lang="en-GB" altLang="en-US" sz="1600" b="1" i="1" dirty="0" smtClean="0">
                <a:solidFill>
                  <a:srgbClr val="000099"/>
                </a:solidFill>
                <a:latin typeface="Calibri" panose="020F0502020204030204" pitchFamily="34" charset="0"/>
              </a:rPr>
              <a:t>2018</a:t>
            </a:r>
            <a:endParaRPr lang="en-GB" altLang="en-US" sz="1600" b="1" i="1" dirty="0" smtClean="0">
              <a:solidFill>
                <a:srgbClr val="000099"/>
              </a:solidFill>
              <a:latin typeface="Calibri" panose="020F0502020204030204" pitchFamily="34" charset="0"/>
            </a:endParaRPr>
          </a:p>
          <a:p>
            <a:pPr algn="ctr">
              <a:lnSpc>
                <a:spcPct val="90000"/>
              </a:lnSpc>
            </a:pPr>
            <a:endParaRPr lang="en-GB" altLang="en-US" b="1" i="1" dirty="0">
              <a:solidFill>
                <a:srgbClr val="000099"/>
              </a:solidFill>
            </a:endParaRPr>
          </a:p>
        </p:txBody>
      </p:sp>
      <p:sp>
        <p:nvSpPr>
          <p:cNvPr id="1287175" name="AutoShape 7"/>
          <p:cNvSpPr>
            <a:spLocks noChangeArrowheads="1"/>
          </p:cNvSpPr>
          <p:nvPr/>
        </p:nvSpPr>
        <p:spPr bwMode="auto">
          <a:xfrm>
            <a:off x="4419599" y="3368373"/>
            <a:ext cx="533401" cy="762000"/>
          </a:xfrm>
          <a:prstGeom prst="downArrow">
            <a:avLst>
              <a:gd name="adj1" fmla="val 50000"/>
              <a:gd name="adj2" fmla="val 25000"/>
            </a:avLst>
          </a:prstGeom>
          <a:solidFill>
            <a:schemeClr val="accent2"/>
          </a:solidFill>
          <a:ln w="9525">
            <a:solidFill>
              <a:srgbClr val="000000"/>
            </a:solidFill>
            <a:miter lim="800000"/>
            <a:headEnd/>
            <a:tailEnd/>
          </a:ln>
        </p:spPr>
        <p:txBody>
          <a:bodyPr wrap="none" anchor="ctr"/>
          <a:lstStyle/>
          <a:p>
            <a:pPr algn="ctr"/>
            <a:endParaRPr lang="es-ES" altLang="en-US">
              <a:solidFill>
                <a:srgbClr val="000099"/>
              </a:solidFill>
            </a:endParaRPr>
          </a:p>
        </p:txBody>
      </p:sp>
      <p:sp>
        <p:nvSpPr>
          <p:cNvPr id="1287176" name="Text Box 8"/>
          <p:cNvSpPr txBox="1">
            <a:spLocks noChangeArrowheads="1"/>
          </p:cNvSpPr>
          <p:nvPr/>
        </p:nvSpPr>
        <p:spPr bwMode="auto">
          <a:xfrm>
            <a:off x="3603625" y="1863678"/>
            <a:ext cx="2120900" cy="108952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GB" altLang="en-US" b="1" dirty="0">
                <a:solidFill>
                  <a:srgbClr val="000000"/>
                </a:solidFill>
                <a:latin typeface="Calibri" panose="020F0502020204030204" pitchFamily="34" charset="0"/>
                <a:ea typeface="Arial Unicode MS" pitchFamily="34" charset="-128"/>
                <a:cs typeface="Arial Unicode MS" pitchFamily="34" charset="-128"/>
              </a:rPr>
              <a:t>Guidelines for policy-makers and programme managers</a:t>
            </a:r>
          </a:p>
        </p:txBody>
      </p:sp>
      <p:sp>
        <p:nvSpPr>
          <p:cNvPr id="1287177" name="Text Box 9"/>
          <p:cNvSpPr txBox="1">
            <a:spLocks noChangeArrowheads="1"/>
          </p:cNvSpPr>
          <p:nvPr/>
        </p:nvSpPr>
        <p:spPr bwMode="auto">
          <a:xfrm>
            <a:off x="3619500" y="4746625"/>
            <a:ext cx="2286000" cy="59093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GB" altLang="en-US" b="1" dirty="0">
                <a:solidFill>
                  <a:srgbClr val="000000"/>
                </a:solidFill>
                <a:latin typeface="Calibri" panose="020F0502020204030204" pitchFamily="34" charset="0"/>
                <a:ea typeface="Arial Unicode MS" pitchFamily="34" charset="-128"/>
                <a:cs typeface="Arial Unicode MS" pitchFamily="34" charset="-128"/>
              </a:rPr>
              <a:t>Tools for health-care providers</a:t>
            </a:r>
          </a:p>
        </p:txBody>
      </p:sp>
      <p:grpSp>
        <p:nvGrpSpPr>
          <p:cNvPr id="1287206" name="Group 38"/>
          <p:cNvGrpSpPr>
            <a:grpSpLocks/>
          </p:cNvGrpSpPr>
          <p:nvPr/>
        </p:nvGrpSpPr>
        <p:grpSpPr bwMode="auto">
          <a:xfrm>
            <a:off x="856121" y="4025201"/>
            <a:ext cx="2312988" cy="1571625"/>
            <a:chOff x="742" y="2368"/>
            <a:chExt cx="1457" cy="990"/>
          </a:xfrm>
        </p:grpSpPr>
        <p:sp>
          <p:nvSpPr>
            <p:cNvPr id="1287207" name="Rectangle 39"/>
            <p:cNvSpPr>
              <a:spLocks noChangeAspect="1" noChangeArrowheads="1"/>
            </p:cNvSpPr>
            <p:nvPr/>
          </p:nvSpPr>
          <p:spPr bwMode="auto">
            <a:xfrm>
              <a:off x="742" y="2412"/>
              <a:ext cx="1347" cy="946"/>
            </a:xfrm>
            <a:prstGeom prst="rect">
              <a:avLst/>
            </a:prstGeom>
            <a:solidFill>
              <a:srgbClr val="0033CC"/>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287208" name="AutoShape 40"/>
            <p:cNvSpPr>
              <a:spLocks noChangeAspect="1" noChangeArrowheads="1"/>
            </p:cNvSpPr>
            <p:nvPr/>
          </p:nvSpPr>
          <p:spPr bwMode="auto">
            <a:xfrm>
              <a:off x="2088" y="2439"/>
              <a:ext cx="111" cy="836"/>
            </a:xfrm>
            <a:prstGeom prst="rtTriangle">
              <a:avLst/>
            </a:prstGeom>
            <a:solidFill>
              <a:srgbClr val="969696"/>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287209" name="AutoShape 41"/>
            <p:cNvSpPr>
              <a:spLocks noChangeAspect="1" noChangeArrowheads="1"/>
            </p:cNvSpPr>
            <p:nvPr/>
          </p:nvSpPr>
          <p:spPr bwMode="auto">
            <a:xfrm>
              <a:off x="2004" y="2439"/>
              <a:ext cx="41" cy="139"/>
            </a:xfrm>
            <a:prstGeom prst="roundRect">
              <a:avLst>
                <a:gd name="adj" fmla="val 166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287210" name="AutoShape 42"/>
            <p:cNvSpPr>
              <a:spLocks noChangeAspect="1" noChangeArrowheads="1"/>
            </p:cNvSpPr>
            <p:nvPr/>
          </p:nvSpPr>
          <p:spPr bwMode="auto">
            <a:xfrm>
              <a:off x="2004" y="2582"/>
              <a:ext cx="41" cy="139"/>
            </a:xfrm>
            <a:prstGeom prst="roundRect">
              <a:avLst>
                <a:gd name="adj" fmla="val 16667"/>
              </a:avLst>
            </a:prstGeom>
            <a:solidFill>
              <a:srgbClr val="83E3A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287211" name="AutoShape 43"/>
            <p:cNvSpPr>
              <a:spLocks noChangeAspect="1" noChangeArrowheads="1"/>
            </p:cNvSpPr>
            <p:nvPr/>
          </p:nvSpPr>
          <p:spPr bwMode="auto">
            <a:xfrm>
              <a:off x="2004" y="2726"/>
              <a:ext cx="41" cy="140"/>
            </a:xfrm>
            <a:prstGeom prst="roundRect">
              <a:avLst>
                <a:gd name="adj" fmla="val 16667"/>
              </a:avLst>
            </a:prstGeom>
            <a:solidFill>
              <a:srgbClr val="FF99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287212" name="AutoShape 44"/>
            <p:cNvSpPr>
              <a:spLocks noChangeAspect="1" noChangeArrowheads="1"/>
            </p:cNvSpPr>
            <p:nvPr/>
          </p:nvSpPr>
          <p:spPr bwMode="auto">
            <a:xfrm>
              <a:off x="2004" y="2869"/>
              <a:ext cx="40" cy="140"/>
            </a:xfrm>
            <a:prstGeom prst="roundRect">
              <a:avLst>
                <a:gd name="adj" fmla="val 16667"/>
              </a:avLst>
            </a:pr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287213" name="AutoShape 45"/>
            <p:cNvSpPr>
              <a:spLocks noChangeAspect="1" noChangeArrowheads="1"/>
            </p:cNvSpPr>
            <p:nvPr/>
          </p:nvSpPr>
          <p:spPr bwMode="auto">
            <a:xfrm>
              <a:off x="2004" y="3147"/>
              <a:ext cx="41" cy="140"/>
            </a:xfrm>
            <a:prstGeom prst="roundRect">
              <a:avLst>
                <a:gd name="adj" fmla="val 166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287214" name="AutoShape 46"/>
            <p:cNvSpPr>
              <a:spLocks noChangeAspect="1" noChangeArrowheads="1"/>
            </p:cNvSpPr>
            <p:nvPr/>
          </p:nvSpPr>
          <p:spPr bwMode="auto">
            <a:xfrm>
              <a:off x="2004" y="3015"/>
              <a:ext cx="41" cy="139"/>
            </a:xfrm>
            <a:prstGeom prst="roundRect">
              <a:avLst>
                <a:gd name="adj" fmla="val 16667"/>
              </a:avLst>
            </a:prstGeom>
            <a:solidFill>
              <a:srgbClr val="CC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287215" name="AutoShape 47"/>
            <p:cNvSpPr>
              <a:spLocks noChangeAspect="1" noChangeArrowheads="1"/>
            </p:cNvSpPr>
            <p:nvPr/>
          </p:nvSpPr>
          <p:spPr bwMode="auto">
            <a:xfrm rot="-5400000">
              <a:off x="844" y="3225"/>
              <a:ext cx="37" cy="167"/>
            </a:xfrm>
            <a:prstGeom prst="roundRect">
              <a:avLst>
                <a:gd name="adj" fmla="val 166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287216" name="AutoShape 48"/>
            <p:cNvSpPr>
              <a:spLocks noChangeAspect="1" noChangeArrowheads="1"/>
            </p:cNvSpPr>
            <p:nvPr/>
          </p:nvSpPr>
          <p:spPr bwMode="auto">
            <a:xfrm rot="-5400000">
              <a:off x="1018" y="3223"/>
              <a:ext cx="36" cy="167"/>
            </a:xfrm>
            <a:prstGeom prst="roundRect">
              <a:avLst>
                <a:gd name="adj" fmla="val 16667"/>
              </a:avLst>
            </a:prstGeom>
            <a:solidFill>
              <a:srgbClr val="83E3A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287217" name="AutoShape 49"/>
            <p:cNvSpPr>
              <a:spLocks noChangeAspect="1" noChangeArrowheads="1"/>
            </p:cNvSpPr>
            <p:nvPr/>
          </p:nvSpPr>
          <p:spPr bwMode="auto">
            <a:xfrm rot="-5400000">
              <a:off x="1187" y="3226"/>
              <a:ext cx="37" cy="166"/>
            </a:xfrm>
            <a:prstGeom prst="roundRect">
              <a:avLst>
                <a:gd name="adj" fmla="val 16667"/>
              </a:avLst>
            </a:prstGeom>
            <a:solidFill>
              <a:srgbClr val="FF99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287218" name="AutoShape 50"/>
            <p:cNvSpPr>
              <a:spLocks noChangeAspect="1" noChangeArrowheads="1"/>
            </p:cNvSpPr>
            <p:nvPr/>
          </p:nvSpPr>
          <p:spPr bwMode="auto">
            <a:xfrm rot="-5400000">
              <a:off x="1359" y="3225"/>
              <a:ext cx="37" cy="167"/>
            </a:xfrm>
            <a:prstGeom prst="roundRect">
              <a:avLst>
                <a:gd name="adj" fmla="val 16667"/>
              </a:avLst>
            </a:prstGeom>
            <a:solidFill>
              <a:srgbClr val="66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287219" name="AutoShape 51"/>
            <p:cNvSpPr>
              <a:spLocks noChangeAspect="1" noChangeArrowheads="1"/>
            </p:cNvSpPr>
            <p:nvPr/>
          </p:nvSpPr>
          <p:spPr bwMode="auto">
            <a:xfrm rot="-5400000">
              <a:off x="1532" y="3224"/>
              <a:ext cx="36" cy="167"/>
            </a:xfrm>
            <a:prstGeom prst="roundRect">
              <a:avLst>
                <a:gd name="adj" fmla="val 16667"/>
              </a:avLst>
            </a:prstGeom>
            <a:solidFill>
              <a:srgbClr val="FF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287220" name="AutoShape 52"/>
            <p:cNvSpPr>
              <a:spLocks noChangeAspect="1" noChangeArrowheads="1"/>
            </p:cNvSpPr>
            <p:nvPr/>
          </p:nvSpPr>
          <p:spPr bwMode="auto">
            <a:xfrm rot="-5400000">
              <a:off x="1705" y="3223"/>
              <a:ext cx="36" cy="167"/>
            </a:xfrm>
            <a:prstGeom prst="roundRect">
              <a:avLst>
                <a:gd name="adj" fmla="val 16667"/>
              </a:avLst>
            </a:prstGeom>
            <a:solidFill>
              <a:srgbClr val="83E3A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287221" name="AutoShape 53"/>
            <p:cNvSpPr>
              <a:spLocks noChangeAspect="1" noChangeArrowheads="1"/>
            </p:cNvSpPr>
            <p:nvPr/>
          </p:nvSpPr>
          <p:spPr bwMode="auto">
            <a:xfrm rot="-5400000">
              <a:off x="1875" y="3224"/>
              <a:ext cx="36" cy="167"/>
            </a:xfrm>
            <a:prstGeom prst="roundRect">
              <a:avLst>
                <a:gd name="adj" fmla="val 16667"/>
              </a:avLst>
            </a:prstGeom>
            <a:solidFill>
              <a:srgbClr val="FF99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1287222" name="Picture 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 y="2444"/>
              <a:ext cx="1225" cy="846"/>
            </a:xfrm>
            <a:prstGeom prst="rect">
              <a:avLst/>
            </a:prstGeom>
            <a:noFill/>
            <a:ln w="9525">
              <a:solidFill>
                <a:srgbClr val="CCFFFF"/>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7223" name="AutoShape 55"/>
            <p:cNvSpPr>
              <a:spLocks noChangeAspect="1" noChangeArrowheads="1"/>
            </p:cNvSpPr>
            <p:nvPr/>
          </p:nvSpPr>
          <p:spPr bwMode="auto">
            <a:xfrm rot="20284349" flipH="1">
              <a:off x="1884" y="2368"/>
              <a:ext cx="76" cy="115"/>
            </a:xfrm>
            <a:custGeom>
              <a:avLst/>
              <a:gdLst>
                <a:gd name="G0" fmla="+- 6937 0 0"/>
                <a:gd name="G1" fmla="+- 10295327 0 0"/>
                <a:gd name="G2" fmla="+- 0 0 10295327"/>
                <a:gd name="T0" fmla="*/ 0 256 1"/>
                <a:gd name="T1" fmla="*/ 180 256 1"/>
                <a:gd name="G3" fmla="+- 10295327 T0 T1"/>
                <a:gd name="T2" fmla="*/ 0 256 1"/>
                <a:gd name="T3" fmla="*/ 90 256 1"/>
                <a:gd name="G4" fmla="+- 10295327 T2 T3"/>
                <a:gd name="G5" fmla="*/ G4 2 1"/>
                <a:gd name="T4" fmla="*/ 90 256 1"/>
                <a:gd name="T5" fmla="*/ 0 256 1"/>
                <a:gd name="G6" fmla="+- 10295327 T4 T5"/>
                <a:gd name="G7" fmla="*/ G6 2 1"/>
                <a:gd name="G8" fmla="abs 102953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37"/>
                <a:gd name="G18" fmla="*/ 6937 1 2"/>
                <a:gd name="G19" fmla="+- G18 5400 0"/>
                <a:gd name="G20" fmla="cos G19 10295327"/>
                <a:gd name="G21" fmla="sin G19 10295327"/>
                <a:gd name="G22" fmla="+- G20 10800 0"/>
                <a:gd name="G23" fmla="+- G21 10800 0"/>
                <a:gd name="G24" fmla="+- 10800 0 G20"/>
                <a:gd name="G25" fmla="+- 6937 10800 0"/>
                <a:gd name="G26" fmla="?: G9 G17 G25"/>
                <a:gd name="G27" fmla="?: G9 0 21600"/>
                <a:gd name="G28" fmla="cos 10800 10295327"/>
                <a:gd name="G29" fmla="sin 10800 10295327"/>
                <a:gd name="G30" fmla="sin 6937 10295327"/>
                <a:gd name="G31" fmla="+- G28 10800 0"/>
                <a:gd name="G32" fmla="+- G29 10800 0"/>
                <a:gd name="G33" fmla="+- G30 10800 0"/>
                <a:gd name="G34" fmla="?: G4 0 G31"/>
                <a:gd name="G35" fmla="?: 10295327 G34 0"/>
                <a:gd name="G36" fmla="?: G6 G35 G31"/>
                <a:gd name="G37" fmla="+- 21600 0 G36"/>
                <a:gd name="G38" fmla="?: G4 0 G33"/>
                <a:gd name="G39" fmla="?: 10295327 G38 G32"/>
                <a:gd name="G40" fmla="?: G6 G39 0"/>
                <a:gd name="G41" fmla="?: G4 G32 21600"/>
                <a:gd name="G42" fmla="?: G6 G41 G33"/>
                <a:gd name="T12" fmla="*/ 10800 w 21600"/>
                <a:gd name="T13" fmla="*/ 0 h 21600"/>
                <a:gd name="T14" fmla="*/ 2630 w 21600"/>
                <a:gd name="T15" fmla="*/ 14251 h 21600"/>
                <a:gd name="T16" fmla="*/ 10800 w 21600"/>
                <a:gd name="T17" fmla="*/ 3863 h 21600"/>
                <a:gd name="T18" fmla="*/ 18970 w 21600"/>
                <a:gd name="T19" fmla="*/ 1425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410" y="13499"/>
                  </a:moveTo>
                  <a:cubicBezTo>
                    <a:pt x="4049" y="12645"/>
                    <a:pt x="3863" y="11727"/>
                    <a:pt x="3863" y="10800"/>
                  </a:cubicBezTo>
                  <a:cubicBezTo>
                    <a:pt x="3863" y="6968"/>
                    <a:pt x="6968" y="3863"/>
                    <a:pt x="10800" y="3863"/>
                  </a:cubicBezTo>
                  <a:cubicBezTo>
                    <a:pt x="14631" y="3863"/>
                    <a:pt x="17737" y="6968"/>
                    <a:pt x="17737" y="10800"/>
                  </a:cubicBezTo>
                  <a:cubicBezTo>
                    <a:pt x="17736" y="11727"/>
                    <a:pt x="17550" y="12645"/>
                    <a:pt x="17189" y="13499"/>
                  </a:cubicBezTo>
                  <a:lnTo>
                    <a:pt x="20748" y="15003"/>
                  </a:lnTo>
                  <a:cubicBezTo>
                    <a:pt x="21310" y="13673"/>
                    <a:pt x="21600" y="12244"/>
                    <a:pt x="21600" y="10800"/>
                  </a:cubicBezTo>
                  <a:cubicBezTo>
                    <a:pt x="21600" y="4835"/>
                    <a:pt x="16764" y="0"/>
                    <a:pt x="10800" y="0"/>
                  </a:cubicBezTo>
                  <a:cubicBezTo>
                    <a:pt x="4835" y="0"/>
                    <a:pt x="0" y="4835"/>
                    <a:pt x="0" y="10800"/>
                  </a:cubicBezTo>
                  <a:cubicBezTo>
                    <a:pt x="0" y="12244"/>
                    <a:pt x="289" y="13673"/>
                    <a:pt x="851" y="15003"/>
                  </a:cubicBezTo>
                  <a:close/>
                </a:path>
              </a:pathLst>
            </a:cu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287224" name="AutoShape 56"/>
            <p:cNvSpPr>
              <a:spLocks noChangeAspect="1" noChangeArrowheads="1"/>
            </p:cNvSpPr>
            <p:nvPr/>
          </p:nvSpPr>
          <p:spPr bwMode="auto">
            <a:xfrm rot="20274694" flipH="1">
              <a:off x="1380" y="2369"/>
              <a:ext cx="77" cy="110"/>
            </a:xfrm>
            <a:custGeom>
              <a:avLst/>
              <a:gdLst>
                <a:gd name="G0" fmla="+- 6937 0 0"/>
                <a:gd name="G1" fmla="+- 10295327 0 0"/>
                <a:gd name="G2" fmla="+- 0 0 10295327"/>
                <a:gd name="T0" fmla="*/ 0 256 1"/>
                <a:gd name="T1" fmla="*/ 180 256 1"/>
                <a:gd name="G3" fmla="+- 10295327 T0 T1"/>
                <a:gd name="T2" fmla="*/ 0 256 1"/>
                <a:gd name="T3" fmla="*/ 90 256 1"/>
                <a:gd name="G4" fmla="+- 10295327 T2 T3"/>
                <a:gd name="G5" fmla="*/ G4 2 1"/>
                <a:gd name="T4" fmla="*/ 90 256 1"/>
                <a:gd name="T5" fmla="*/ 0 256 1"/>
                <a:gd name="G6" fmla="+- 10295327 T4 T5"/>
                <a:gd name="G7" fmla="*/ G6 2 1"/>
                <a:gd name="G8" fmla="abs 102953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37"/>
                <a:gd name="G18" fmla="*/ 6937 1 2"/>
                <a:gd name="G19" fmla="+- G18 5400 0"/>
                <a:gd name="G20" fmla="cos G19 10295327"/>
                <a:gd name="G21" fmla="sin G19 10295327"/>
                <a:gd name="G22" fmla="+- G20 10800 0"/>
                <a:gd name="G23" fmla="+- G21 10800 0"/>
                <a:gd name="G24" fmla="+- 10800 0 G20"/>
                <a:gd name="G25" fmla="+- 6937 10800 0"/>
                <a:gd name="G26" fmla="?: G9 G17 G25"/>
                <a:gd name="G27" fmla="?: G9 0 21600"/>
                <a:gd name="G28" fmla="cos 10800 10295327"/>
                <a:gd name="G29" fmla="sin 10800 10295327"/>
                <a:gd name="G30" fmla="sin 6937 10295327"/>
                <a:gd name="G31" fmla="+- G28 10800 0"/>
                <a:gd name="G32" fmla="+- G29 10800 0"/>
                <a:gd name="G33" fmla="+- G30 10800 0"/>
                <a:gd name="G34" fmla="?: G4 0 G31"/>
                <a:gd name="G35" fmla="?: 10295327 G34 0"/>
                <a:gd name="G36" fmla="?: G6 G35 G31"/>
                <a:gd name="G37" fmla="+- 21600 0 G36"/>
                <a:gd name="G38" fmla="?: G4 0 G33"/>
                <a:gd name="G39" fmla="?: 10295327 G38 G32"/>
                <a:gd name="G40" fmla="?: G6 G39 0"/>
                <a:gd name="G41" fmla="?: G4 G32 21600"/>
                <a:gd name="G42" fmla="?: G6 G41 G33"/>
                <a:gd name="T12" fmla="*/ 10800 w 21600"/>
                <a:gd name="T13" fmla="*/ 0 h 21600"/>
                <a:gd name="T14" fmla="*/ 2630 w 21600"/>
                <a:gd name="T15" fmla="*/ 14251 h 21600"/>
                <a:gd name="T16" fmla="*/ 10800 w 21600"/>
                <a:gd name="T17" fmla="*/ 3863 h 21600"/>
                <a:gd name="T18" fmla="*/ 18970 w 21600"/>
                <a:gd name="T19" fmla="*/ 1425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410" y="13499"/>
                  </a:moveTo>
                  <a:cubicBezTo>
                    <a:pt x="4049" y="12645"/>
                    <a:pt x="3863" y="11727"/>
                    <a:pt x="3863" y="10800"/>
                  </a:cubicBezTo>
                  <a:cubicBezTo>
                    <a:pt x="3863" y="6968"/>
                    <a:pt x="6968" y="3863"/>
                    <a:pt x="10800" y="3863"/>
                  </a:cubicBezTo>
                  <a:cubicBezTo>
                    <a:pt x="14631" y="3863"/>
                    <a:pt x="17737" y="6968"/>
                    <a:pt x="17737" y="10800"/>
                  </a:cubicBezTo>
                  <a:cubicBezTo>
                    <a:pt x="17736" y="11727"/>
                    <a:pt x="17550" y="12645"/>
                    <a:pt x="17189" y="13499"/>
                  </a:cubicBezTo>
                  <a:lnTo>
                    <a:pt x="20748" y="15003"/>
                  </a:lnTo>
                  <a:cubicBezTo>
                    <a:pt x="21310" y="13673"/>
                    <a:pt x="21600" y="12244"/>
                    <a:pt x="21600" y="10800"/>
                  </a:cubicBezTo>
                  <a:cubicBezTo>
                    <a:pt x="21600" y="4835"/>
                    <a:pt x="16764" y="0"/>
                    <a:pt x="10800" y="0"/>
                  </a:cubicBezTo>
                  <a:cubicBezTo>
                    <a:pt x="4835" y="0"/>
                    <a:pt x="0" y="4835"/>
                    <a:pt x="0" y="10800"/>
                  </a:cubicBezTo>
                  <a:cubicBezTo>
                    <a:pt x="0" y="12244"/>
                    <a:pt x="289" y="13673"/>
                    <a:pt x="851" y="15003"/>
                  </a:cubicBezTo>
                  <a:close/>
                </a:path>
              </a:pathLst>
            </a:cu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287225" name="AutoShape 57"/>
            <p:cNvSpPr>
              <a:spLocks noChangeAspect="1" noChangeArrowheads="1"/>
            </p:cNvSpPr>
            <p:nvPr/>
          </p:nvSpPr>
          <p:spPr bwMode="auto">
            <a:xfrm rot="20274694" flipH="1">
              <a:off x="841" y="2372"/>
              <a:ext cx="77" cy="110"/>
            </a:xfrm>
            <a:custGeom>
              <a:avLst/>
              <a:gdLst>
                <a:gd name="G0" fmla="+- 6937 0 0"/>
                <a:gd name="G1" fmla="+- 10295327 0 0"/>
                <a:gd name="G2" fmla="+- 0 0 10295327"/>
                <a:gd name="T0" fmla="*/ 0 256 1"/>
                <a:gd name="T1" fmla="*/ 180 256 1"/>
                <a:gd name="G3" fmla="+- 10295327 T0 T1"/>
                <a:gd name="T2" fmla="*/ 0 256 1"/>
                <a:gd name="T3" fmla="*/ 90 256 1"/>
                <a:gd name="G4" fmla="+- 10295327 T2 T3"/>
                <a:gd name="G5" fmla="*/ G4 2 1"/>
                <a:gd name="T4" fmla="*/ 90 256 1"/>
                <a:gd name="T5" fmla="*/ 0 256 1"/>
                <a:gd name="G6" fmla="+- 10295327 T4 T5"/>
                <a:gd name="G7" fmla="*/ G6 2 1"/>
                <a:gd name="G8" fmla="abs 1029532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37"/>
                <a:gd name="G18" fmla="*/ 6937 1 2"/>
                <a:gd name="G19" fmla="+- G18 5400 0"/>
                <a:gd name="G20" fmla="cos G19 10295327"/>
                <a:gd name="G21" fmla="sin G19 10295327"/>
                <a:gd name="G22" fmla="+- G20 10800 0"/>
                <a:gd name="G23" fmla="+- G21 10800 0"/>
                <a:gd name="G24" fmla="+- 10800 0 G20"/>
                <a:gd name="G25" fmla="+- 6937 10800 0"/>
                <a:gd name="G26" fmla="?: G9 G17 G25"/>
                <a:gd name="G27" fmla="?: G9 0 21600"/>
                <a:gd name="G28" fmla="cos 10800 10295327"/>
                <a:gd name="G29" fmla="sin 10800 10295327"/>
                <a:gd name="G30" fmla="sin 6937 10295327"/>
                <a:gd name="G31" fmla="+- G28 10800 0"/>
                <a:gd name="G32" fmla="+- G29 10800 0"/>
                <a:gd name="G33" fmla="+- G30 10800 0"/>
                <a:gd name="G34" fmla="?: G4 0 G31"/>
                <a:gd name="G35" fmla="?: 10295327 G34 0"/>
                <a:gd name="G36" fmla="?: G6 G35 G31"/>
                <a:gd name="G37" fmla="+- 21600 0 G36"/>
                <a:gd name="G38" fmla="?: G4 0 G33"/>
                <a:gd name="G39" fmla="?: 10295327 G38 G32"/>
                <a:gd name="G40" fmla="?: G6 G39 0"/>
                <a:gd name="G41" fmla="?: G4 G32 21600"/>
                <a:gd name="G42" fmla="?: G6 G41 G33"/>
                <a:gd name="T12" fmla="*/ 10800 w 21600"/>
                <a:gd name="T13" fmla="*/ 0 h 21600"/>
                <a:gd name="T14" fmla="*/ 2630 w 21600"/>
                <a:gd name="T15" fmla="*/ 14251 h 21600"/>
                <a:gd name="T16" fmla="*/ 10800 w 21600"/>
                <a:gd name="T17" fmla="*/ 3863 h 21600"/>
                <a:gd name="T18" fmla="*/ 18970 w 21600"/>
                <a:gd name="T19" fmla="*/ 1425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410" y="13499"/>
                  </a:moveTo>
                  <a:cubicBezTo>
                    <a:pt x="4049" y="12645"/>
                    <a:pt x="3863" y="11727"/>
                    <a:pt x="3863" y="10800"/>
                  </a:cubicBezTo>
                  <a:cubicBezTo>
                    <a:pt x="3863" y="6968"/>
                    <a:pt x="6968" y="3863"/>
                    <a:pt x="10800" y="3863"/>
                  </a:cubicBezTo>
                  <a:cubicBezTo>
                    <a:pt x="14631" y="3863"/>
                    <a:pt x="17737" y="6968"/>
                    <a:pt x="17737" y="10800"/>
                  </a:cubicBezTo>
                  <a:cubicBezTo>
                    <a:pt x="17736" y="11727"/>
                    <a:pt x="17550" y="12645"/>
                    <a:pt x="17189" y="13499"/>
                  </a:cubicBezTo>
                  <a:lnTo>
                    <a:pt x="20748" y="15003"/>
                  </a:lnTo>
                  <a:cubicBezTo>
                    <a:pt x="21310" y="13673"/>
                    <a:pt x="21600" y="12244"/>
                    <a:pt x="21600" y="10800"/>
                  </a:cubicBezTo>
                  <a:cubicBezTo>
                    <a:pt x="21600" y="4835"/>
                    <a:pt x="16764" y="0"/>
                    <a:pt x="10800" y="0"/>
                  </a:cubicBezTo>
                  <a:cubicBezTo>
                    <a:pt x="4835" y="0"/>
                    <a:pt x="0" y="4835"/>
                    <a:pt x="0" y="10800"/>
                  </a:cubicBezTo>
                  <a:cubicBezTo>
                    <a:pt x="0" y="12244"/>
                    <a:pt x="289" y="13673"/>
                    <a:pt x="851" y="15003"/>
                  </a:cubicBezTo>
                  <a:close/>
                </a:path>
              </a:pathLst>
            </a:cu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pic>
        <p:nvPicPr>
          <p:cNvPr id="1287226" name="Picture 58" descr="globalhdb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4057150"/>
            <a:ext cx="1212850" cy="15746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937" y="1855119"/>
            <a:ext cx="1547812"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 Box 59"/>
          <p:cNvSpPr txBox="1">
            <a:spLocks noChangeArrowheads="1"/>
          </p:cNvSpPr>
          <p:nvPr/>
        </p:nvSpPr>
        <p:spPr bwMode="auto">
          <a:xfrm>
            <a:off x="914859" y="3662178"/>
            <a:ext cx="157423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b="1">
                <a:solidFill>
                  <a:schemeClr val="tx1"/>
                </a:solidFill>
                <a:latin typeface="Wingdings" pitchFamily="2" charset="2"/>
                <a:cs typeface="Arial" pitchFamily="34" charset="0"/>
              </a:defRPr>
            </a:lvl1pPr>
            <a:lvl2pPr marL="742950" indent="-285750" eaLnBrk="0" hangingPunct="0">
              <a:defRPr sz="800" b="1">
                <a:solidFill>
                  <a:schemeClr val="tx1"/>
                </a:solidFill>
                <a:latin typeface="Wingdings" pitchFamily="2" charset="2"/>
                <a:cs typeface="Arial" pitchFamily="34" charset="0"/>
              </a:defRPr>
            </a:lvl2pPr>
            <a:lvl3pPr marL="1143000" indent="-228600" eaLnBrk="0" hangingPunct="0">
              <a:defRPr sz="800" b="1">
                <a:solidFill>
                  <a:schemeClr val="tx1"/>
                </a:solidFill>
                <a:latin typeface="Wingdings" pitchFamily="2" charset="2"/>
                <a:cs typeface="Arial" pitchFamily="34" charset="0"/>
              </a:defRPr>
            </a:lvl3pPr>
            <a:lvl4pPr marL="1600200" indent="-228600" eaLnBrk="0" hangingPunct="0">
              <a:defRPr sz="800" b="1">
                <a:solidFill>
                  <a:schemeClr val="tx1"/>
                </a:solidFill>
                <a:latin typeface="Wingdings" pitchFamily="2" charset="2"/>
                <a:cs typeface="Arial" pitchFamily="34" charset="0"/>
              </a:defRPr>
            </a:lvl4pPr>
            <a:lvl5pPr marL="2057400" indent="-228600" eaLnBrk="0" hangingPunct="0">
              <a:defRPr sz="800" b="1">
                <a:solidFill>
                  <a:schemeClr val="tx1"/>
                </a:solidFill>
                <a:latin typeface="Wingdings" pitchFamily="2" charset="2"/>
                <a:cs typeface="Arial" pitchFamily="34" charset="0"/>
              </a:defRPr>
            </a:lvl5pPr>
            <a:lvl6pPr marL="2514600" indent="-228600" eaLnBrk="0" fontAlgn="base" hangingPunct="0">
              <a:spcBef>
                <a:spcPct val="0"/>
              </a:spcBef>
              <a:spcAft>
                <a:spcPct val="0"/>
              </a:spcAft>
              <a:defRPr sz="800" b="1">
                <a:solidFill>
                  <a:schemeClr val="tx1"/>
                </a:solidFill>
                <a:latin typeface="Wingdings" pitchFamily="2" charset="2"/>
                <a:cs typeface="Arial" pitchFamily="34" charset="0"/>
              </a:defRPr>
            </a:lvl6pPr>
            <a:lvl7pPr marL="2971800" indent="-228600" eaLnBrk="0" fontAlgn="base" hangingPunct="0">
              <a:spcBef>
                <a:spcPct val="0"/>
              </a:spcBef>
              <a:spcAft>
                <a:spcPct val="0"/>
              </a:spcAft>
              <a:defRPr sz="800" b="1">
                <a:solidFill>
                  <a:schemeClr val="tx1"/>
                </a:solidFill>
                <a:latin typeface="Wingdings" pitchFamily="2" charset="2"/>
                <a:cs typeface="Arial" pitchFamily="34" charset="0"/>
              </a:defRPr>
            </a:lvl7pPr>
            <a:lvl8pPr marL="3429000" indent="-228600" eaLnBrk="0" fontAlgn="base" hangingPunct="0">
              <a:spcBef>
                <a:spcPct val="0"/>
              </a:spcBef>
              <a:spcAft>
                <a:spcPct val="0"/>
              </a:spcAft>
              <a:defRPr sz="800" b="1">
                <a:solidFill>
                  <a:schemeClr val="tx1"/>
                </a:solidFill>
                <a:latin typeface="Wingdings" pitchFamily="2" charset="2"/>
                <a:cs typeface="Arial" pitchFamily="34" charset="0"/>
              </a:defRPr>
            </a:lvl8pPr>
            <a:lvl9pPr marL="3886200" indent="-228600" eaLnBrk="0" fontAlgn="base" hangingPunct="0">
              <a:spcBef>
                <a:spcPct val="0"/>
              </a:spcBef>
              <a:spcAft>
                <a:spcPct val="0"/>
              </a:spcAft>
              <a:defRPr sz="800" b="1">
                <a:solidFill>
                  <a:schemeClr val="tx1"/>
                </a:solidFill>
                <a:latin typeface="Wingdings" pitchFamily="2" charset="2"/>
                <a:cs typeface="Arial" pitchFamily="34" charset="0"/>
              </a:defRPr>
            </a:lvl9pPr>
          </a:lstStyle>
          <a:p>
            <a:pPr eaLnBrk="1" hangingPunct="1"/>
            <a:r>
              <a:rPr lang="en-GB" sz="1600" b="0" dirty="0">
                <a:solidFill>
                  <a:schemeClr val="tx2"/>
                </a:solidFill>
                <a:latin typeface="Arial" pitchFamily="34" charset="0"/>
              </a:rPr>
              <a:t>5</a:t>
            </a:r>
            <a:r>
              <a:rPr lang="en-GB" sz="1600" b="0" baseline="30000" dirty="0">
                <a:solidFill>
                  <a:schemeClr val="tx2"/>
                </a:solidFill>
                <a:latin typeface="Arial" pitchFamily="34" charset="0"/>
              </a:rPr>
              <a:t>th</a:t>
            </a:r>
            <a:r>
              <a:rPr lang="en-GB" sz="1600" b="0" dirty="0">
                <a:solidFill>
                  <a:schemeClr val="tx2"/>
                </a:solidFill>
                <a:latin typeface="Arial" pitchFamily="34" charset="0"/>
              </a:rPr>
              <a:t> </a:t>
            </a:r>
            <a:r>
              <a:rPr lang="en-GB" sz="1600" b="0" dirty="0" smtClean="0">
                <a:solidFill>
                  <a:schemeClr val="tx2"/>
                </a:solidFill>
                <a:latin typeface="Arial" pitchFamily="34" charset="0"/>
              </a:rPr>
              <a:t>edition 2015</a:t>
            </a:r>
            <a:endParaRPr lang="en-GB" sz="1600" b="0" dirty="0">
              <a:solidFill>
                <a:schemeClr val="tx2"/>
              </a:solidFill>
              <a:latin typeface="Arial" pitchFamily="34" charset="0"/>
            </a:endParaRPr>
          </a:p>
        </p:txBody>
      </p:sp>
      <p:sp>
        <p:nvSpPr>
          <p:cNvPr id="34" name="Text Box 59"/>
          <p:cNvSpPr txBox="1">
            <a:spLocks noChangeArrowheads="1"/>
          </p:cNvSpPr>
          <p:nvPr/>
        </p:nvSpPr>
        <p:spPr bwMode="auto">
          <a:xfrm>
            <a:off x="6498452" y="3749373"/>
            <a:ext cx="162002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b="1">
                <a:solidFill>
                  <a:schemeClr val="tx1"/>
                </a:solidFill>
                <a:latin typeface="Wingdings" pitchFamily="2" charset="2"/>
                <a:cs typeface="Arial" pitchFamily="34" charset="0"/>
              </a:defRPr>
            </a:lvl1pPr>
            <a:lvl2pPr marL="742950" indent="-285750" eaLnBrk="0" hangingPunct="0">
              <a:defRPr sz="800" b="1">
                <a:solidFill>
                  <a:schemeClr val="tx1"/>
                </a:solidFill>
                <a:latin typeface="Wingdings" pitchFamily="2" charset="2"/>
                <a:cs typeface="Arial" pitchFamily="34" charset="0"/>
              </a:defRPr>
            </a:lvl2pPr>
            <a:lvl3pPr marL="1143000" indent="-228600" eaLnBrk="0" hangingPunct="0">
              <a:defRPr sz="800" b="1">
                <a:solidFill>
                  <a:schemeClr val="tx1"/>
                </a:solidFill>
                <a:latin typeface="Wingdings" pitchFamily="2" charset="2"/>
                <a:cs typeface="Arial" pitchFamily="34" charset="0"/>
              </a:defRPr>
            </a:lvl3pPr>
            <a:lvl4pPr marL="1600200" indent="-228600" eaLnBrk="0" hangingPunct="0">
              <a:defRPr sz="800" b="1">
                <a:solidFill>
                  <a:schemeClr val="tx1"/>
                </a:solidFill>
                <a:latin typeface="Wingdings" pitchFamily="2" charset="2"/>
                <a:cs typeface="Arial" pitchFamily="34" charset="0"/>
              </a:defRPr>
            </a:lvl4pPr>
            <a:lvl5pPr marL="2057400" indent="-228600" eaLnBrk="0" hangingPunct="0">
              <a:defRPr sz="800" b="1">
                <a:solidFill>
                  <a:schemeClr val="tx1"/>
                </a:solidFill>
                <a:latin typeface="Wingdings" pitchFamily="2" charset="2"/>
                <a:cs typeface="Arial" pitchFamily="34" charset="0"/>
              </a:defRPr>
            </a:lvl5pPr>
            <a:lvl6pPr marL="2514600" indent="-228600" eaLnBrk="0" fontAlgn="base" hangingPunct="0">
              <a:spcBef>
                <a:spcPct val="0"/>
              </a:spcBef>
              <a:spcAft>
                <a:spcPct val="0"/>
              </a:spcAft>
              <a:defRPr sz="800" b="1">
                <a:solidFill>
                  <a:schemeClr val="tx1"/>
                </a:solidFill>
                <a:latin typeface="Wingdings" pitchFamily="2" charset="2"/>
                <a:cs typeface="Arial" pitchFamily="34" charset="0"/>
              </a:defRPr>
            </a:lvl6pPr>
            <a:lvl7pPr marL="2971800" indent="-228600" eaLnBrk="0" fontAlgn="base" hangingPunct="0">
              <a:spcBef>
                <a:spcPct val="0"/>
              </a:spcBef>
              <a:spcAft>
                <a:spcPct val="0"/>
              </a:spcAft>
              <a:defRPr sz="800" b="1">
                <a:solidFill>
                  <a:schemeClr val="tx1"/>
                </a:solidFill>
                <a:latin typeface="Wingdings" pitchFamily="2" charset="2"/>
                <a:cs typeface="Arial" pitchFamily="34" charset="0"/>
              </a:defRPr>
            </a:lvl7pPr>
            <a:lvl8pPr marL="3429000" indent="-228600" eaLnBrk="0" fontAlgn="base" hangingPunct="0">
              <a:spcBef>
                <a:spcPct val="0"/>
              </a:spcBef>
              <a:spcAft>
                <a:spcPct val="0"/>
              </a:spcAft>
              <a:defRPr sz="800" b="1">
                <a:solidFill>
                  <a:schemeClr val="tx1"/>
                </a:solidFill>
                <a:latin typeface="Wingdings" pitchFamily="2" charset="2"/>
                <a:cs typeface="Arial" pitchFamily="34" charset="0"/>
              </a:defRPr>
            </a:lvl8pPr>
            <a:lvl9pPr marL="3886200" indent="-228600" eaLnBrk="0" fontAlgn="base" hangingPunct="0">
              <a:spcBef>
                <a:spcPct val="0"/>
              </a:spcBef>
              <a:spcAft>
                <a:spcPct val="0"/>
              </a:spcAft>
              <a:defRPr sz="800" b="1">
                <a:solidFill>
                  <a:schemeClr val="tx1"/>
                </a:solidFill>
                <a:latin typeface="Wingdings" pitchFamily="2" charset="2"/>
                <a:cs typeface="Arial" pitchFamily="34" charset="0"/>
              </a:defRPr>
            </a:lvl9pPr>
          </a:lstStyle>
          <a:p>
            <a:pPr eaLnBrk="1" hangingPunct="1"/>
            <a:r>
              <a:rPr lang="en-GB" sz="1400" b="0" dirty="0">
                <a:solidFill>
                  <a:schemeClr val="tx2"/>
                </a:solidFill>
                <a:latin typeface="Arial" pitchFamily="34" charset="0"/>
              </a:rPr>
              <a:t>3</a:t>
            </a:r>
            <a:r>
              <a:rPr lang="en-GB" sz="1400" b="0" baseline="30000" dirty="0">
                <a:solidFill>
                  <a:schemeClr val="tx2"/>
                </a:solidFill>
                <a:latin typeface="Arial" pitchFamily="34" charset="0"/>
              </a:rPr>
              <a:t>rd</a:t>
            </a:r>
            <a:r>
              <a:rPr lang="en-GB" sz="1400" b="0" dirty="0">
                <a:solidFill>
                  <a:schemeClr val="tx2"/>
                </a:solidFill>
                <a:latin typeface="Arial" pitchFamily="34" charset="0"/>
              </a:rPr>
              <a:t> edition in 2016</a:t>
            </a:r>
          </a:p>
        </p:txBody>
      </p:sp>
      <p:pic>
        <p:nvPicPr>
          <p:cNvPr id="3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1772816"/>
            <a:ext cx="1360312" cy="1917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5410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34" y="72009"/>
            <a:ext cx="9143999" cy="1052735"/>
          </a:xfrm>
        </p:spPr>
        <p:txBody>
          <a:bodyPr>
            <a:noAutofit/>
          </a:bodyPr>
          <a:lstStyle/>
          <a:p>
            <a:pPr marL="342900" lvl="0" indent="-342900" algn="ctr">
              <a:spcBef>
                <a:spcPct val="20000"/>
              </a:spcBef>
            </a:pPr>
            <a:r>
              <a:rPr lang="en-GB" dirty="0" smtClean="0"/>
              <a:t>Unique situation with Family Planning</a:t>
            </a:r>
            <a:br>
              <a:rPr lang="en-GB" dirty="0" smtClean="0"/>
            </a:br>
            <a:r>
              <a:rPr lang="en-GB" sz="2800" b="0" dirty="0">
                <a:solidFill>
                  <a:prstClr val="black"/>
                </a:solidFill>
                <a:ea typeface="+mn-ea"/>
                <a:cs typeface="+mn-cs"/>
              </a:rPr>
              <a:t>Recommendations based on </a:t>
            </a:r>
            <a:r>
              <a:rPr lang="en-GB" sz="2800" b="0" dirty="0" smtClean="0">
                <a:solidFill>
                  <a:prstClr val="black"/>
                </a:solidFill>
                <a:ea typeface="+mn-ea"/>
                <a:cs typeface="+mn-cs"/>
              </a:rPr>
              <a:t>Choice</a:t>
            </a:r>
            <a:endParaRPr lang="en-GB" dirty="0"/>
          </a:p>
        </p:txBody>
      </p:sp>
      <p:sp>
        <p:nvSpPr>
          <p:cNvPr id="3" name="Content Placeholder 2"/>
          <p:cNvSpPr>
            <a:spLocks noGrp="1"/>
          </p:cNvSpPr>
          <p:nvPr>
            <p:ph idx="1"/>
          </p:nvPr>
        </p:nvSpPr>
        <p:spPr>
          <a:xfrm>
            <a:off x="2101383" y="1329328"/>
            <a:ext cx="6898724" cy="1078131"/>
          </a:xfrm>
        </p:spPr>
        <p:txBody>
          <a:bodyPr>
            <a:normAutofit/>
          </a:bodyPr>
          <a:lstStyle/>
          <a:p>
            <a:pPr>
              <a:lnSpc>
                <a:spcPct val="90000"/>
              </a:lnSpc>
            </a:pPr>
            <a:r>
              <a:rPr lang="en-GB" sz="2000" dirty="0">
                <a:ea typeface="Arial Unicode MS" pitchFamily="34" charset="-128"/>
                <a:cs typeface="Arial Unicode MS" pitchFamily="34" charset="-128"/>
              </a:rPr>
              <a:t>Provides recommendations (&gt; 2000) on eligibility for 25 methods of contraception </a:t>
            </a:r>
          </a:p>
          <a:p>
            <a:pPr marL="0" indent="0">
              <a:buNone/>
            </a:pPr>
            <a:endParaRPr lang="en-GB" dirty="0" smtClean="0"/>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34" y="1329328"/>
            <a:ext cx="1983700" cy="2894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933" y="2633051"/>
            <a:ext cx="7124067" cy="1150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8" y="4292190"/>
            <a:ext cx="9144000" cy="2593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9039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3848" y="1700808"/>
            <a:ext cx="5832648" cy="4392488"/>
          </a:xfrm>
        </p:spPr>
        <p:txBody>
          <a:bodyPr>
            <a:normAutofit/>
          </a:bodyPr>
          <a:lstStyle/>
          <a:p>
            <a:pPr marL="0" indent="0">
              <a:buNone/>
            </a:pPr>
            <a:endParaRPr lang="en-GB" dirty="0"/>
          </a:p>
          <a:p>
            <a:pPr marL="0" indent="0">
              <a:buNone/>
            </a:pPr>
            <a:r>
              <a:rPr lang="en-GB" dirty="0" smtClean="0"/>
              <a:t>For more information, </a:t>
            </a:r>
          </a:p>
          <a:p>
            <a:pPr marL="0" indent="0">
              <a:buNone/>
            </a:pPr>
            <a:endParaRPr lang="en-GB" dirty="0" smtClean="0"/>
          </a:p>
          <a:p>
            <a:pPr marL="0" indent="0">
              <a:buNone/>
            </a:pPr>
            <a:r>
              <a:rPr lang="en-GB" dirty="0" smtClean="0"/>
              <a:t>Follow us on Twitter  </a:t>
            </a:r>
            <a:r>
              <a:rPr lang="en-GB" b="1" dirty="0" smtClean="0">
                <a:solidFill>
                  <a:srgbClr val="007DC5"/>
                </a:solidFill>
              </a:rPr>
              <a:t>@</a:t>
            </a:r>
            <a:r>
              <a:rPr lang="en-GB" b="1" dirty="0" err="1" smtClean="0">
                <a:solidFill>
                  <a:srgbClr val="007DC5"/>
                </a:solidFill>
              </a:rPr>
              <a:t>HRPresearch</a:t>
            </a:r>
            <a:endParaRPr lang="en-GB" b="1" dirty="0" smtClean="0">
              <a:solidFill>
                <a:srgbClr val="007DC5"/>
              </a:solidFill>
            </a:endParaRPr>
          </a:p>
          <a:p>
            <a:pPr marL="0" indent="0">
              <a:buNone/>
            </a:pPr>
            <a:r>
              <a:rPr lang="en-GB" b="1" dirty="0">
                <a:solidFill>
                  <a:srgbClr val="007DC5"/>
                </a:solidFill>
              </a:rPr>
              <a:t>	</a:t>
            </a:r>
            <a:r>
              <a:rPr lang="en-GB" b="1" dirty="0" smtClean="0">
                <a:solidFill>
                  <a:srgbClr val="007DC5"/>
                </a:solidFill>
              </a:rPr>
              <a:t>		</a:t>
            </a:r>
            <a:endParaRPr lang="en-GB" dirty="0" smtClean="0"/>
          </a:p>
          <a:p>
            <a:pPr marL="0" indent="0">
              <a:buNone/>
            </a:pPr>
            <a:r>
              <a:rPr lang="en-GB" dirty="0" smtClean="0"/>
              <a:t>Website  </a:t>
            </a:r>
            <a:r>
              <a:rPr lang="en-GB" b="1" dirty="0" smtClean="0">
                <a:solidFill>
                  <a:srgbClr val="007DC5"/>
                </a:solidFill>
              </a:rPr>
              <a:t>who.int/reproductivehealth</a:t>
            </a:r>
            <a:endParaRPr lang="en-GB" b="1" dirty="0">
              <a:solidFill>
                <a:srgbClr val="007DC5"/>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792451" cy="6885384"/>
          </a:xfrm>
          <a:prstGeom prst="rect">
            <a:avLst/>
          </a:prstGeom>
        </p:spPr>
      </p:pic>
      <p:sp>
        <p:nvSpPr>
          <p:cNvPr id="2" name="Rectangle 1"/>
          <p:cNvSpPr/>
          <p:nvPr/>
        </p:nvSpPr>
        <p:spPr>
          <a:xfrm>
            <a:off x="3983986" y="404664"/>
            <a:ext cx="2173865" cy="646331"/>
          </a:xfrm>
          <a:prstGeom prst="rect">
            <a:avLst/>
          </a:prstGeom>
        </p:spPr>
        <p:txBody>
          <a:bodyPr wrap="none">
            <a:spAutoFit/>
          </a:bodyPr>
          <a:lstStyle/>
          <a:p>
            <a:r>
              <a:rPr lang="en-GB" sz="3600" b="1" dirty="0">
                <a:solidFill>
                  <a:srgbClr val="A50021"/>
                </a:solidFill>
                <a:latin typeface="+mj-lt"/>
                <a:ea typeface="+mj-ea"/>
                <a:cs typeface="+mj-cs"/>
              </a:rPr>
              <a:t>Thank you</a:t>
            </a:r>
          </a:p>
        </p:txBody>
      </p:sp>
    </p:spTree>
    <p:extLst>
      <p:ext uri="{BB962C8B-B14F-4D97-AF65-F5344CB8AC3E}">
        <p14:creationId xmlns:p14="http://schemas.microsoft.com/office/powerpoint/2010/main" val="701091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1135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a:t>
            </a:r>
            <a:endParaRPr lang="en-US" dirty="0"/>
          </a:p>
        </p:txBody>
      </p:sp>
      <p:sp>
        <p:nvSpPr>
          <p:cNvPr id="3" name="Content Placeholder 2"/>
          <p:cNvSpPr>
            <a:spLocks noGrp="1"/>
          </p:cNvSpPr>
          <p:nvPr>
            <p:ph idx="1"/>
          </p:nvPr>
        </p:nvSpPr>
        <p:spPr>
          <a:xfrm>
            <a:off x="0" y="1556792"/>
            <a:ext cx="9144000" cy="5301208"/>
          </a:xfrm>
        </p:spPr>
        <p:txBody>
          <a:bodyPr>
            <a:normAutofit/>
          </a:bodyPr>
          <a:lstStyle/>
          <a:p>
            <a:r>
              <a:rPr lang="en-ZA" sz="3200" dirty="0"/>
              <a:t>The World Health Organization’s (WHO) primary mandate is to provide assistance to its Member States in achieving the goal of the highest attainable standard of health for all, including sexual and reproductive health. </a:t>
            </a:r>
            <a:endParaRPr lang="en-ZA" sz="3200" dirty="0" smtClean="0"/>
          </a:p>
          <a:p>
            <a:r>
              <a:rPr lang="en-ZA" sz="3200" dirty="0" smtClean="0"/>
              <a:t>Through</a:t>
            </a:r>
            <a:endParaRPr lang="en-ZA" sz="3200" dirty="0" smtClean="0"/>
          </a:p>
          <a:p>
            <a:pPr lvl="1"/>
            <a:r>
              <a:rPr lang="en-GB" sz="2800" dirty="0" smtClean="0"/>
              <a:t>Norms and guidelines</a:t>
            </a:r>
          </a:p>
          <a:p>
            <a:pPr lvl="1"/>
            <a:r>
              <a:rPr lang="en-GB" sz="2800" dirty="0" smtClean="0"/>
              <a:t>Research </a:t>
            </a:r>
          </a:p>
          <a:p>
            <a:pPr lvl="1"/>
            <a:r>
              <a:rPr lang="en-GB" sz="2800" dirty="0" smtClean="0"/>
              <a:t>Technical support</a:t>
            </a:r>
            <a:endParaRPr lang="en-US" sz="2800" dirty="0"/>
          </a:p>
          <a:p>
            <a:endParaRPr lang="en-US" sz="3200" dirty="0"/>
          </a:p>
        </p:txBody>
      </p:sp>
    </p:spTree>
    <p:extLst>
      <p:ext uri="{BB962C8B-B14F-4D97-AF65-F5344CB8AC3E}">
        <p14:creationId xmlns:p14="http://schemas.microsoft.com/office/powerpoint/2010/main" val="2614539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WHO guideline ?</a:t>
            </a:r>
            <a:endParaRPr lang="en-GB" dirty="0"/>
          </a:p>
        </p:txBody>
      </p:sp>
      <p:sp>
        <p:nvSpPr>
          <p:cNvPr id="3" name="Content Placeholder 2"/>
          <p:cNvSpPr>
            <a:spLocks noGrp="1"/>
          </p:cNvSpPr>
          <p:nvPr>
            <p:ph idx="1"/>
          </p:nvPr>
        </p:nvSpPr>
        <p:spPr/>
        <p:txBody>
          <a:bodyPr/>
          <a:lstStyle/>
          <a:p>
            <a:r>
              <a:rPr lang="en-US" dirty="0"/>
              <a:t>“A </a:t>
            </a:r>
            <a:r>
              <a:rPr lang="en-US" b="1" u="sng" dirty="0"/>
              <a:t>WHO guideline </a:t>
            </a:r>
            <a:r>
              <a:rPr lang="en-US" dirty="0"/>
              <a:t>is any document, whatever its title, that contains WHO recommendations about health interventions, whether they be clinical, public health or policy interventions.” </a:t>
            </a:r>
          </a:p>
          <a:p>
            <a:r>
              <a:rPr lang="en-US" dirty="0"/>
              <a:t>”A </a:t>
            </a:r>
            <a:r>
              <a:rPr lang="en-US" b="1" u="sng" dirty="0"/>
              <a:t>recommendation </a:t>
            </a:r>
            <a:r>
              <a:rPr lang="en-US" dirty="0"/>
              <a:t>provides information about what policy-makers, health-care providers or patients should do. It implies a choice between different interventions that have an impact on health and that have ramifications for the use of resources.”</a:t>
            </a:r>
            <a:endParaRPr lang="en-GB" dirty="0"/>
          </a:p>
        </p:txBody>
      </p:sp>
      <p:sp>
        <p:nvSpPr>
          <p:cNvPr id="4" name="Footer Placeholder 3"/>
          <p:cNvSpPr>
            <a:spLocks noGrp="1"/>
          </p:cNvSpPr>
          <p:nvPr>
            <p:ph type="ftr" sz="quarter" idx="3"/>
          </p:nvPr>
        </p:nvSpPr>
        <p:spPr/>
        <p:txBody>
          <a:bodyPr/>
          <a:lstStyle/>
          <a:p>
            <a:r>
              <a:rPr lang="en-US" dirty="0" smtClean="0"/>
              <a:t>Filename</a:t>
            </a:r>
            <a:endParaRPr lang="en-GB" dirty="0"/>
          </a:p>
        </p:txBody>
      </p:sp>
    </p:spTree>
    <p:extLst>
      <p:ext uri="{BB962C8B-B14F-4D97-AF65-F5344CB8AC3E}">
        <p14:creationId xmlns:p14="http://schemas.microsoft.com/office/powerpoint/2010/main" val="1747579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smtClean="0"/>
              <a:t>Filename</a:t>
            </a:r>
            <a:endParaRPr lang="en-GB" dirty="0"/>
          </a:p>
        </p:txBody>
      </p:sp>
      <p:sp>
        <p:nvSpPr>
          <p:cNvPr id="7" name="Rectangle 6"/>
          <p:cNvSpPr/>
          <p:nvPr/>
        </p:nvSpPr>
        <p:spPr>
          <a:xfrm>
            <a:off x="1691680" y="2276872"/>
            <a:ext cx="5760640" cy="1938992"/>
          </a:xfrm>
          <a:prstGeom prst="rect">
            <a:avLst/>
          </a:prstGeom>
        </p:spPr>
        <p:txBody>
          <a:bodyPr wrap="square">
            <a:spAutoFit/>
          </a:bodyPr>
          <a:lstStyle/>
          <a:p>
            <a:pPr algn="ctr"/>
            <a:r>
              <a:rPr lang="en-GB" sz="4000" dirty="0"/>
              <a:t>G</a:t>
            </a:r>
            <a:r>
              <a:rPr lang="en-GB" sz="4000" dirty="0" smtClean="0"/>
              <a:t>uideline </a:t>
            </a:r>
            <a:r>
              <a:rPr lang="en-GB" sz="4000" dirty="0"/>
              <a:t>development at </a:t>
            </a:r>
            <a:r>
              <a:rPr lang="en-GB" sz="4000" dirty="0"/>
              <a:t>WHO </a:t>
            </a:r>
            <a:r>
              <a:rPr lang="en-GB" sz="4000" dirty="0" smtClean="0"/>
              <a:t>is a standard </a:t>
            </a:r>
            <a:r>
              <a:rPr lang="en-GB" sz="4000" dirty="0"/>
              <a:t>process</a:t>
            </a:r>
            <a:r>
              <a:rPr lang="en-GB" sz="4000" dirty="0"/>
              <a:t/>
            </a:r>
            <a:br>
              <a:rPr lang="en-GB" sz="4000" dirty="0"/>
            </a:br>
            <a:endParaRPr lang="en-US" sz="4000" dirty="0"/>
          </a:p>
        </p:txBody>
      </p:sp>
    </p:spTree>
    <p:extLst>
      <p:ext uri="{BB962C8B-B14F-4D97-AF65-F5344CB8AC3E}">
        <p14:creationId xmlns:p14="http://schemas.microsoft.com/office/powerpoint/2010/main" val="2423267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mtClean="0"/>
              <a:t>Filename</a:t>
            </a:r>
            <a:endParaRPr lang="en-GB"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656678"/>
            <a:ext cx="3528393" cy="401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6511" y="1701383"/>
            <a:ext cx="5616623" cy="4031873"/>
          </a:xfrm>
          <a:prstGeom prst="rect">
            <a:avLst/>
          </a:prstGeom>
        </p:spPr>
        <p:txBody>
          <a:bodyPr wrap="square">
            <a:spAutoFit/>
          </a:bodyPr>
          <a:lstStyle/>
          <a:p>
            <a:pPr marL="457200" indent="-457200">
              <a:buFont typeface="Arial" panose="020B0604020202020204" pitchFamily="34" charset="0"/>
              <a:buChar char="•"/>
              <a:defRPr/>
            </a:pPr>
            <a:r>
              <a:rPr lang="en-US" sz="3200" dirty="0"/>
              <a:t>S</a:t>
            </a:r>
            <a:r>
              <a:rPr lang="en-US" sz="3200" dirty="0" smtClean="0"/>
              <a:t>ummaries </a:t>
            </a:r>
            <a:r>
              <a:rPr lang="en-US" sz="3200" dirty="0"/>
              <a:t>of findings </a:t>
            </a:r>
            <a:r>
              <a:rPr lang="en-US" sz="3200" dirty="0" smtClean="0"/>
              <a:t>rarely </a:t>
            </a:r>
            <a:r>
              <a:rPr lang="en-US" sz="3200" dirty="0"/>
              <a:t>used </a:t>
            </a:r>
            <a:endParaRPr lang="en-US" sz="3200" dirty="0" smtClean="0"/>
          </a:p>
          <a:p>
            <a:pPr marL="285750" indent="-285750">
              <a:buFont typeface="Arial" panose="020B0604020202020204" pitchFamily="34" charset="0"/>
              <a:buChar char="•"/>
              <a:defRPr/>
            </a:pPr>
            <a:r>
              <a:rPr lang="en-US" sz="3200" dirty="0" smtClean="0"/>
              <a:t>Rely </a:t>
            </a:r>
            <a:r>
              <a:rPr lang="en-US" sz="3200" dirty="0"/>
              <a:t>heavily on </a:t>
            </a:r>
            <a:r>
              <a:rPr lang="en-US" sz="3200" dirty="0" smtClean="0"/>
              <a:t>specialty experts </a:t>
            </a:r>
          </a:p>
          <a:p>
            <a:pPr marL="285750" indent="-285750">
              <a:buFont typeface="Arial" panose="020B0604020202020204" pitchFamily="34" charset="0"/>
              <a:buChar char="•"/>
              <a:defRPr/>
            </a:pPr>
            <a:r>
              <a:rPr lang="en-US" sz="3200" dirty="0" smtClean="0"/>
              <a:t>No representatives </a:t>
            </a:r>
            <a:r>
              <a:rPr lang="en-US" sz="3200" dirty="0"/>
              <a:t>of those who will have to live with the recommendations </a:t>
            </a:r>
            <a:endParaRPr lang="en-US" sz="3200" dirty="0" smtClean="0"/>
          </a:p>
          <a:p>
            <a:pPr marL="285750" indent="-285750">
              <a:buFont typeface="Arial" panose="020B0604020202020204" pitchFamily="34" charset="0"/>
              <a:buChar char="•"/>
              <a:defRPr/>
            </a:pPr>
            <a:r>
              <a:rPr lang="en-US" sz="3200" dirty="0" smtClean="0"/>
              <a:t>No methodological experts</a:t>
            </a:r>
            <a:endParaRPr lang="en-US" sz="3200" dirty="0"/>
          </a:p>
        </p:txBody>
      </p:sp>
      <p:sp>
        <p:nvSpPr>
          <p:cNvPr id="5" name="Title 1"/>
          <p:cNvSpPr txBox="1">
            <a:spLocks/>
          </p:cNvSpPr>
          <p:nvPr/>
        </p:nvSpPr>
        <p:spPr>
          <a:xfrm>
            <a:off x="457200" y="274638"/>
            <a:ext cx="8229600" cy="850106"/>
          </a:xfrm>
          <a:prstGeom prst="rect">
            <a:avLst/>
          </a:prstGeom>
        </p:spPr>
        <p:txBody>
          <a:bodyPr/>
          <a:lstStyle>
            <a:lvl1pPr algn="l" defTabSz="914400" rtl="0" eaLnBrk="1" latinLnBrk="0" hangingPunct="1">
              <a:spcBef>
                <a:spcPct val="0"/>
              </a:spcBef>
              <a:buNone/>
              <a:defRPr sz="3600" b="1" kern="1200">
                <a:solidFill>
                  <a:srgbClr val="A50021"/>
                </a:solidFill>
                <a:latin typeface="+mj-lt"/>
                <a:ea typeface="+mj-ea"/>
                <a:cs typeface="+mj-cs"/>
              </a:defRPr>
            </a:lvl1pPr>
          </a:lstStyle>
          <a:p>
            <a:r>
              <a:rPr lang="en-GB" dirty="0" smtClean="0"/>
              <a:t>Why a Standardized Process</a:t>
            </a:r>
            <a:endParaRPr lang="en-GB" dirty="0"/>
          </a:p>
        </p:txBody>
      </p:sp>
      <p:sp>
        <p:nvSpPr>
          <p:cNvPr id="6" name="Rectangle 5"/>
          <p:cNvSpPr/>
          <p:nvPr/>
        </p:nvSpPr>
        <p:spPr>
          <a:xfrm>
            <a:off x="5436096" y="1292567"/>
            <a:ext cx="3671392" cy="1200329"/>
          </a:xfrm>
          <a:prstGeom prst="rect">
            <a:avLst/>
          </a:prstGeom>
          <a:ln>
            <a:solidFill>
              <a:schemeClr val="tx1"/>
            </a:solidFill>
          </a:ln>
        </p:spPr>
        <p:txBody>
          <a:bodyPr wrap="square">
            <a:spAutoFit/>
          </a:bodyPr>
          <a:lstStyle/>
          <a:p>
            <a:pPr>
              <a:defRPr/>
            </a:pPr>
            <a:r>
              <a:rPr lang="en-US" sz="2400" dirty="0" smtClean="0"/>
              <a:t>2007 </a:t>
            </a:r>
            <a:r>
              <a:rPr lang="en-US" sz="2400" dirty="0"/>
              <a:t>Systematic review </a:t>
            </a:r>
            <a:r>
              <a:rPr lang="en-US" sz="2400" dirty="0" smtClean="0"/>
              <a:t> on Use of Evidence in WHO Guidelines</a:t>
            </a:r>
            <a:endParaRPr lang="en-US" sz="2400" dirty="0"/>
          </a:p>
        </p:txBody>
      </p:sp>
    </p:spTree>
    <p:extLst>
      <p:ext uri="{BB962C8B-B14F-4D97-AF65-F5344CB8AC3E}">
        <p14:creationId xmlns:p14="http://schemas.microsoft.com/office/powerpoint/2010/main" val="599497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Guidelines</a:t>
            </a:r>
          </a:p>
        </p:txBody>
      </p:sp>
      <p:sp>
        <p:nvSpPr>
          <p:cNvPr id="3" name="Content Placeholder 2"/>
          <p:cNvSpPr>
            <a:spLocks noGrp="1"/>
          </p:cNvSpPr>
          <p:nvPr>
            <p:ph idx="1"/>
          </p:nvPr>
        </p:nvSpPr>
        <p:spPr>
          <a:xfrm>
            <a:off x="48870" y="2060342"/>
            <a:ext cx="6051656" cy="3197176"/>
          </a:xfrm>
        </p:spPr>
        <p:txBody>
          <a:bodyPr>
            <a:normAutofit/>
          </a:bodyPr>
          <a:lstStyle/>
          <a:p>
            <a:r>
              <a:rPr lang="en-US" dirty="0" smtClean="0"/>
              <a:t>Focus </a:t>
            </a:r>
            <a:r>
              <a:rPr lang="en-US" dirty="0"/>
              <a:t>on </a:t>
            </a:r>
            <a:r>
              <a:rPr lang="en-US" dirty="0" smtClean="0"/>
              <a:t>end-users</a:t>
            </a:r>
            <a:r>
              <a:rPr lang="en-US" dirty="0"/>
              <a:t>’ needs</a:t>
            </a:r>
          </a:p>
          <a:p>
            <a:r>
              <a:rPr lang="en-US" dirty="0" smtClean="0"/>
              <a:t>Are </a:t>
            </a:r>
            <a:r>
              <a:rPr lang="en-US" dirty="0"/>
              <a:t>based on </a:t>
            </a:r>
            <a:r>
              <a:rPr lang="en-US" dirty="0" smtClean="0"/>
              <a:t>highest-quality evidence</a:t>
            </a:r>
            <a:endParaRPr lang="en-US" dirty="0"/>
          </a:p>
          <a:p>
            <a:r>
              <a:rPr lang="en-US" dirty="0" smtClean="0"/>
              <a:t>Incorporate </a:t>
            </a:r>
            <a:r>
              <a:rPr lang="en-US" dirty="0"/>
              <a:t>multiple processes to minimize bias</a:t>
            </a:r>
          </a:p>
          <a:p>
            <a:r>
              <a:rPr lang="en-US" dirty="0"/>
              <a:t>All judgments and decision-making are transparent and explicit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979" y="1226752"/>
            <a:ext cx="2852070" cy="4732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7379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lstStyle/>
          <a:p>
            <a:pPr eaLnBrk="1" hangingPunct="1">
              <a:defRPr/>
            </a:pPr>
            <a:r>
              <a:rPr lang="nb-NO" smtClean="0">
                <a:effectLst>
                  <a:outerShdw blurRad="38100" dist="38100" dir="2700000" algn="tl">
                    <a:srgbClr val="C0C0C0"/>
                  </a:outerShdw>
                </a:effectLst>
              </a:rPr>
              <a:t>The Guideline Development Process</a:t>
            </a:r>
          </a:p>
        </p:txBody>
      </p:sp>
      <p:sp>
        <p:nvSpPr>
          <p:cNvPr id="4099" name="Rectangle 3"/>
          <p:cNvSpPr>
            <a:spLocks noGrp="1" noChangeArrowheads="1"/>
          </p:cNvSpPr>
          <p:nvPr>
            <p:ph type="body" idx="1"/>
          </p:nvPr>
        </p:nvSpPr>
        <p:spPr>
          <a:xfrm>
            <a:off x="179512" y="1341940"/>
            <a:ext cx="8964487" cy="4823364"/>
          </a:xfrm>
        </p:spPr>
        <p:txBody>
          <a:bodyPr/>
          <a:lstStyle/>
          <a:p>
            <a:pPr eaLnBrk="1" hangingPunct="1"/>
            <a:endParaRPr lang="nb-NO" sz="1900" dirty="0"/>
          </a:p>
          <a:p>
            <a:pPr eaLnBrk="1" hangingPunct="1"/>
            <a:r>
              <a:rPr lang="nb-NO" sz="2000" dirty="0"/>
              <a:t>WHO has internal regulations and standards for developing guidelines: </a:t>
            </a:r>
            <a:r>
              <a:rPr lang="nb-NO" sz="2000" i="1" dirty="0"/>
              <a:t>WHO Handbook for guideline development</a:t>
            </a:r>
          </a:p>
          <a:p>
            <a:pPr eaLnBrk="1" hangingPunct="1"/>
            <a:r>
              <a:rPr lang="nb-NO" sz="2000" dirty="0"/>
              <a:t>WHO </a:t>
            </a:r>
            <a:r>
              <a:rPr lang="nb-NO" sz="2000" dirty="0" smtClean="0"/>
              <a:t>Guidelines </a:t>
            </a:r>
            <a:r>
              <a:rPr lang="nb-NO" sz="2000" dirty="0"/>
              <a:t>R</a:t>
            </a:r>
            <a:r>
              <a:rPr lang="nb-NO" sz="2000" dirty="0" smtClean="0"/>
              <a:t>eview </a:t>
            </a:r>
            <a:r>
              <a:rPr lang="nb-NO" sz="2000" dirty="0"/>
              <a:t>C</a:t>
            </a:r>
            <a:r>
              <a:rPr lang="nb-NO" sz="2000" dirty="0" smtClean="0"/>
              <a:t>ommittee </a:t>
            </a:r>
            <a:r>
              <a:rPr lang="nb-NO" sz="2000" dirty="0"/>
              <a:t>(GRC) monitors the guideline development process and ensures that the relevant regulations and standards are applied</a:t>
            </a:r>
          </a:p>
          <a:p>
            <a:pPr eaLnBrk="1" hangingPunct="1">
              <a:buFont typeface="Wingdings" pitchFamily="2" charset="2"/>
              <a:buNone/>
            </a:pPr>
            <a:endParaRPr lang="nb-NO" sz="1900" dirty="0"/>
          </a:p>
          <a:p>
            <a:pPr algn="ctr" eaLnBrk="1" hangingPunct="1">
              <a:buFont typeface="Wingdings" pitchFamily="2" charset="2"/>
              <a:buNone/>
            </a:pPr>
            <a:r>
              <a:rPr lang="nb-NO" sz="2100" dirty="0"/>
              <a:t>  proposal                  content development</a:t>
            </a:r>
          </a:p>
          <a:p>
            <a:pPr algn="ctr" eaLnBrk="1" hangingPunct="1">
              <a:buFont typeface="Wingdings" pitchFamily="2" charset="2"/>
              <a:buNone/>
            </a:pPr>
            <a:r>
              <a:rPr lang="nb-NO" sz="2100" b="1" dirty="0"/>
              <a:t>technical unit </a:t>
            </a:r>
            <a:r>
              <a:rPr lang="nb-NO" sz="2100" b="1" dirty="0">
                <a:sym typeface="Wingdings" pitchFamily="2" charset="2"/>
              </a:rPr>
              <a:t> GRC  technical unit GRC  final approval</a:t>
            </a:r>
            <a:endParaRPr lang="nb-NO" sz="2100" b="1" dirty="0"/>
          </a:p>
        </p:txBody>
      </p:sp>
      <p:sp>
        <p:nvSpPr>
          <p:cNvPr id="4100" name="AutoShape 4"/>
          <p:cNvSpPr>
            <a:spLocks noChangeArrowheads="1"/>
          </p:cNvSpPr>
          <p:nvPr/>
        </p:nvSpPr>
        <p:spPr bwMode="auto">
          <a:xfrm>
            <a:off x="2358383" y="4221088"/>
            <a:ext cx="1133497" cy="156944"/>
          </a:xfrm>
          <a:prstGeom prst="curvedDownArrow">
            <a:avLst>
              <a:gd name="adj1" fmla="val 153211"/>
              <a:gd name="adj2" fmla="val 306421"/>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en-US"/>
          </a:p>
        </p:txBody>
      </p:sp>
      <p:sp>
        <p:nvSpPr>
          <p:cNvPr id="4101" name="AutoShape 5"/>
          <p:cNvSpPr>
            <a:spLocks noChangeArrowheads="1"/>
          </p:cNvSpPr>
          <p:nvPr/>
        </p:nvSpPr>
        <p:spPr bwMode="auto">
          <a:xfrm>
            <a:off x="5382719" y="4221088"/>
            <a:ext cx="1133497" cy="156944"/>
          </a:xfrm>
          <a:prstGeom prst="curvedDownArrow">
            <a:avLst>
              <a:gd name="adj1" fmla="val 153211"/>
              <a:gd name="adj2" fmla="val 306421"/>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en-US"/>
          </a:p>
        </p:txBody>
      </p:sp>
    </p:spTree>
    <p:extLst>
      <p:ext uri="{BB962C8B-B14F-4D97-AF65-F5344CB8AC3E}">
        <p14:creationId xmlns:p14="http://schemas.microsoft.com/office/powerpoint/2010/main" val="1291972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0" y="116632"/>
            <a:ext cx="9144000" cy="850106"/>
          </a:xfrm>
        </p:spPr>
        <p:txBody>
          <a:bodyPr>
            <a:normAutofit/>
          </a:bodyPr>
          <a:lstStyle/>
          <a:p>
            <a:pPr eaLnBrk="1" hangingPunct="1">
              <a:defRPr/>
            </a:pPr>
            <a:r>
              <a:rPr lang="nb-NO" dirty="0" smtClean="0">
                <a:effectLst>
                  <a:outerShdw blurRad="38100" dist="38100" dir="2700000" algn="tl">
                    <a:srgbClr val="C0C0C0"/>
                  </a:outerShdw>
                </a:effectLst>
              </a:rPr>
              <a:t>The Guideline Development Process</a:t>
            </a:r>
            <a:endParaRPr lang="nb-NO" sz="2000" dirty="0" smtClean="0">
              <a:effectLst>
                <a:outerShdw blurRad="38100" dist="38100" dir="2700000" algn="tl">
                  <a:srgbClr val="C0C0C0"/>
                </a:outerShdw>
              </a:effectLst>
            </a:endParaRPr>
          </a:p>
        </p:txBody>
      </p:sp>
      <p:sp>
        <p:nvSpPr>
          <p:cNvPr id="6147" name="Rectangle 3"/>
          <p:cNvSpPr>
            <a:spLocks noGrp="1" noChangeArrowheads="1"/>
          </p:cNvSpPr>
          <p:nvPr>
            <p:ph type="body" idx="1"/>
          </p:nvPr>
        </p:nvSpPr>
        <p:spPr>
          <a:xfrm>
            <a:off x="1" y="1514720"/>
            <a:ext cx="9144000" cy="5226648"/>
          </a:xfrm>
        </p:spPr>
        <p:txBody>
          <a:bodyPr>
            <a:noAutofit/>
          </a:bodyPr>
          <a:lstStyle/>
          <a:p>
            <a:pPr eaLnBrk="1" hangingPunct="1"/>
            <a:r>
              <a:rPr lang="en-GB" sz="4000" dirty="0" smtClean="0"/>
              <a:t>In summary, the process includes:</a:t>
            </a:r>
          </a:p>
          <a:p>
            <a:pPr eaLnBrk="1" hangingPunct="1"/>
            <a:endParaRPr lang="en-GB" sz="1600" dirty="0"/>
          </a:p>
          <a:p>
            <a:pPr marL="971550" lvl="1" indent="-514350" eaLnBrk="1" hangingPunct="1">
              <a:buFont typeface="+mj-lt"/>
              <a:buAutoNum type="romanUcPeriod"/>
            </a:pPr>
            <a:r>
              <a:rPr lang="en-GB" sz="3200" dirty="0" smtClean="0"/>
              <a:t>identification </a:t>
            </a:r>
            <a:r>
              <a:rPr lang="en-GB" sz="3200" dirty="0"/>
              <a:t>of </a:t>
            </a:r>
            <a:r>
              <a:rPr lang="en-GB" sz="3200" b="1" dirty="0"/>
              <a:t>priority questions and critical outcomes</a:t>
            </a:r>
            <a:r>
              <a:rPr lang="en-GB" sz="3200" dirty="0"/>
              <a:t>;</a:t>
            </a:r>
          </a:p>
          <a:p>
            <a:pPr marL="971550" lvl="1" indent="-514350" eaLnBrk="1" hangingPunct="1">
              <a:buFont typeface="+mj-lt"/>
              <a:buAutoNum type="romanUcPeriod"/>
            </a:pPr>
            <a:r>
              <a:rPr lang="en-GB" sz="3200" dirty="0" smtClean="0"/>
              <a:t>retrieval </a:t>
            </a:r>
            <a:r>
              <a:rPr lang="en-GB" sz="3200" dirty="0"/>
              <a:t>of the </a:t>
            </a:r>
            <a:r>
              <a:rPr lang="en-GB" sz="3200" b="1" dirty="0"/>
              <a:t>evidence</a:t>
            </a:r>
            <a:r>
              <a:rPr lang="en-GB" sz="3200" dirty="0"/>
              <a:t>;</a:t>
            </a:r>
          </a:p>
          <a:p>
            <a:pPr marL="971550" lvl="1" indent="-514350" eaLnBrk="1" hangingPunct="1">
              <a:buFont typeface="+mj-lt"/>
              <a:buAutoNum type="romanUcPeriod"/>
            </a:pPr>
            <a:r>
              <a:rPr lang="en-GB" sz="3200" b="1" dirty="0" smtClean="0"/>
              <a:t>assessment </a:t>
            </a:r>
            <a:r>
              <a:rPr lang="en-GB" sz="3200" b="1" dirty="0"/>
              <a:t>and synthesis </a:t>
            </a:r>
            <a:r>
              <a:rPr lang="en-GB" sz="3200" dirty="0"/>
              <a:t>of the evidence;</a:t>
            </a:r>
          </a:p>
          <a:p>
            <a:pPr marL="971550" lvl="1" indent="-514350" eaLnBrk="1" hangingPunct="1">
              <a:buFont typeface="+mj-lt"/>
              <a:buAutoNum type="romanUcPeriod"/>
            </a:pPr>
            <a:r>
              <a:rPr lang="en-GB" sz="3200" dirty="0" smtClean="0"/>
              <a:t>formulation </a:t>
            </a:r>
            <a:r>
              <a:rPr lang="en-GB" sz="3200" dirty="0"/>
              <a:t>of </a:t>
            </a:r>
            <a:r>
              <a:rPr lang="en-GB" sz="3200" b="1" dirty="0"/>
              <a:t>recommendations</a:t>
            </a:r>
            <a:r>
              <a:rPr lang="en-GB" sz="3200" dirty="0"/>
              <a:t>;</a:t>
            </a:r>
          </a:p>
          <a:p>
            <a:pPr marL="971550" lvl="1" indent="-514350" eaLnBrk="1" hangingPunct="1">
              <a:buFont typeface="+mj-lt"/>
              <a:buAutoNum type="romanUcPeriod"/>
            </a:pPr>
            <a:r>
              <a:rPr lang="en-GB" sz="3200" dirty="0" smtClean="0"/>
              <a:t>planning </a:t>
            </a:r>
            <a:r>
              <a:rPr lang="en-GB" sz="3200" dirty="0"/>
              <a:t>for </a:t>
            </a:r>
            <a:r>
              <a:rPr lang="en-GB" sz="3200" b="1" dirty="0"/>
              <a:t>dissemination, implementation, impact evaluation and updating</a:t>
            </a:r>
            <a:r>
              <a:rPr lang="en-GB" sz="3200" dirty="0"/>
              <a:t>.</a:t>
            </a:r>
            <a:endParaRPr lang="nb-NO" sz="3200" dirty="0"/>
          </a:p>
        </p:txBody>
      </p:sp>
    </p:spTree>
    <p:extLst>
      <p:ext uri="{BB962C8B-B14F-4D97-AF65-F5344CB8AC3E}">
        <p14:creationId xmlns:p14="http://schemas.microsoft.com/office/powerpoint/2010/main" val="2491394196"/>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logo - Presentation TEMPLAT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ew logo - Presentation TEMPLAT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logo - Presentation TEMPLATE 2014</Template>
  <TotalTime>6964</TotalTime>
  <Words>966</Words>
  <Application>Microsoft Office PowerPoint</Application>
  <PresentationFormat>On-screen Show (4:3)</PresentationFormat>
  <Paragraphs>147</Paragraphs>
  <Slides>19</Slides>
  <Notes>7</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new logo - Presentation TEMPLATE 2014</vt:lpstr>
      <vt:lpstr>Office Theme</vt:lpstr>
      <vt:lpstr>1_new logo - Presentation TEMPLATE 2014</vt:lpstr>
      <vt:lpstr>WHO Guideline development </vt:lpstr>
      <vt:lpstr>PowerPoint Presentation</vt:lpstr>
      <vt:lpstr>Introduction</vt:lpstr>
      <vt:lpstr>What is a WHO guideline ?</vt:lpstr>
      <vt:lpstr>PowerPoint Presentation</vt:lpstr>
      <vt:lpstr>PowerPoint Presentation</vt:lpstr>
      <vt:lpstr>WHO Guidelines</vt:lpstr>
      <vt:lpstr>The Guideline Development Process</vt:lpstr>
      <vt:lpstr>The Guideline Development Process</vt:lpstr>
      <vt:lpstr>Guideline development Process</vt:lpstr>
      <vt:lpstr>Scoping</vt:lpstr>
      <vt:lpstr>GRADE: Grades of Recommendation Assessment, Development and Evaluation </vt:lpstr>
      <vt:lpstr>Determinants of Quality </vt:lpstr>
      <vt:lpstr>Quality of the evidence The extent to which one can be confident that an estimate of effect or association is correct. </vt:lpstr>
      <vt:lpstr>WHO guidelines…</vt:lpstr>
      <vt:lpstr>Formulation of recommendations</vt:lpstr>
      <vt:lpstr>The Four Cornerstones of WHO’s FP evidence-based guidance</vt:lpstr>
      <vt:lpstr>Unique situation with Family Planning Recommendations based on Choice</vt:lpstr>
      <vt:lpstr>PowerPoint Presentation</vt:lpstr>
    </vt:vector>
  </TitlesOfParts>
  <Company>WHO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CORDERO, Joanna Paula</dc:creator>
  <cp:lastModifiedBy>KIARIE, James</cp:lastModifiedBy>
  <cp:revision>77</cp:revision>
  <cp:lastPrinted>2017-02-17T08:01:46Z</cp:lastPrinted>
  <dcterms:created xsi:type="dcterms:W3CDTF">2015-05-26T07:31:35Z</dcterms:created>
  <dcterms:modified xsi:type="dcterms:W3CDTF">2018-07-26T15:24:51Z</dcterms:modified>
</cp:coreProperties>
</file>